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20"/>
  </p:notesMasterIdLst>
  <p:handoutMasterIdLst>
    <p:handoutMasterId r:id="rId21"/>
  </p:handoutMasterIdLst>
  <p:sldIdLst>
    <p:sldId id="257" r:id="rId4"/>
    <p:sldId id="259" r:id="rId5"/>
    <p:sldId id="261" r:id="rId6"/>
    <p:sldId id="264" r:id="rId7"/>
    <p:sldId id="265" r:id="rId8"/>
    <p:sldId id="277" r:id="rId9"/>
    <p:sldId id="267" r:id="rId10"/>
    <p:sldId id="268" r:id="rId11"/>
    <p:sldId id="269" r:id="rId12"/>
    <p:sldId id="276" r:id="rId13"/>
    <p:sldId id="282" r:id="rId14"/>
    <p:sldId id="275" r:id="rId15"/>
    <p:sldId id="292" r:id="rId16"/>
    <p:sldId id="293" r:id="rId17"/>
    <p:sldId id="288" r:id="rId18"/>
    <p:sldId id="283" r:id="rId19"/>
  </p:sldIdLst>
  <p:sldSz cx="9144000" cy="6858000" type="screen4x3"/>
  <p:notesSz cx="7077075" cy="9363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221" autoAdjust="0"/>
    <p:restoredTop sz="94671" autoAdjust="0"/>
  </p:normalViewPr>
  <p:slideViewPr>
    <p:cSldViewPr>
      <p:cViewPr>
        <p:scale>
          <a:sx n="60" d="100"/>
          <a:sy n="60" d="100"/>
        </p:scale>
        <p:origin x="-1668" y="-29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3" Type="http://schemas.openxmlformats.org/officeDocument/2006/relationships/slideMaster" Target="slideMasters/slideMaster2.xml"/><Relationship Id="rId21" Type="http://schemas.openxmlformats.org/officeDocument/2006/relationships/handoutMaster" Target="handoutMasters/handoutMaster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tableStyles" Target="tableStyles.xml"/><Relationship Id="rId2" Type="http://schemas.openxmlformats.org/officeDocument/2006/relationships/slideMaster" Target="slideMasters/slideMaster1.xml"/><Relationship Id="rId16" Type="http://schemas.openxmlformats.org/officeDocument/2006/relationships/slide" Target="slides/slide13.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theme" Target="theme/theme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viewProps" Target="viewProps.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6733" cy="468154"/>
          </a:xfrm>
          <a:prstGeom prst="rect">
            <a:avLst/>
          </a:prstGeom>
        </p:spPr>
        <p:txBody>
          <a:bodyPr vert="horz" lIns="93935" tIns="46968" rIns="93935" bIns="46968" rtlCol="0"/>
          <a:lstStyle>
            <a:lvl1pPr algn="l">
              <a:defRPr sz="1300"/>
            </a:lvl1pPr>
          </a:lstStyle>
          <a:p>
            <a:endParaRPr lang="en-US"/>
          </a:p>
        </p:txBody>
      </p:sp>
      <p:sp>
        <p:nvSpPr>
          <p:cNvPr id="3" name="Date Placeholder 2"/>
          <p:cNvSpPr>
            <a:spLocks noGrp="1"/>
          </p:cNvSpPr>
          <p:nvPr>
            <p:ph type="dt" sz="quarter" idx="1"/>
          </p:nvPr>
        </p:nvSpPr>
        <p:spPr>
          <a:xfrm>
            <a:off x="4008704" y="0"/>
            <a:ext cx="3066733" cy="468154"/>
          </a:xfrm>
          <a:prstGeom prst="rect">
            <a:avLst/>
          </a:prstGeom>
        </p:spPr>
        <p:txBody>
          <a:bodyPr vert="horz" lIns="93935" tIns="46968" rIns="93935" bIns="46968" rtlCol="0"/>
          <a:lstStyle>
            <a:lvl1pPr algn="r">
              <a:defRPr sz="1300"/>
            </a:lvl1pPr>
          </a:lstStyle>
          <a:p>
            <a:fld id="{9FF84E85-2136-4A2F-8D52-49970682F6DE}" type="datetimeFigureOut">
              <a:rPr lang="en-US" smtClean="0"/>
              <a:t>8/21/2012</a:t>
            </a:fld>
            <a:endParaRPr lang="en-US"/>
          </a:p>
        </p:txBody>
      </p:sp>
      <p:sp>
        <p:nvSpPr>
          <p:cNvPr id="4" name="Footer Placeholder 3"/>
          <p:cNvSpPr>
            <a:spLocks noGrp="1"/>
          </p:cNvSpPr>
          <p:nvPr>
            <p:ph type="ftr" sz="quarter" idx="2"/>
          </p:nvPr>
        </p:nvSpPr>
        <p:spPr>
          <a:xfrm>
            <a:off x="0" y="8893296"/>
            <a:ext cx="3066733" cy="468154"/>
          </a:xfrm>
          <a:prstGeom prst="rect">
            <a:avLst/>
          </a:prstGeom>
        </p:spPr>
        <p:txBody>
          <a:bodyPr vert="horz" lIns="93935" tIns="46968" rIns="93935" bIns="46968" rtlCol="0" anchor="b"/>
          <a:lstStyle>
            <a:lvl1pPr algn="l">
              <a:defRPr sz="1300"/>
            </a:lvl1pPr>
          </a:lstStyle>
          <a:p>
            <a:endParaRPr lang="en-US"/>
          </a:p>
        </p:txBody>
      </p:sp>
      <p:sp>
        <p:nvSpPr>
          <p:cNvPr id="5" name="Slide Number Placeholder 4"/>
          <p:cNvSpPr>
            <a:spLocks noGrp="1"/>
          </p:cNvSpPr>
          <p:nvPr>
            <p:ph type="sldNum" sz="quarter" idx="3"/>
          </p:nvPr>
        </p:nvSpPr>
        <p:spPr>
          <a:xfrm>
            <a:off x="4008704" y="8893296"/>
            <a:ext cx="3066733" cy="468154"/>
          </a:xfrm>
          <a:prstGeom prst="rect">
            <a:avLst/>
          </a:prstGeom>
        </p:spPr>
        <p:txBody>
          <a:bodyPr vert="horz" lIns="93935" tIns="46968" rIns="93935" bIns="46968" rtlCol="0" anchor="b"/>
          <a:lstStyle>
            <a:lvl1pPr algn="r">
              <a:defRPr sz="1300"/>
            </a:lvl1pPr>
          </a:lstStyle>
          <a:p>
            <a:fld id="{4102A7E0-E0B6-4776-8642-CA7C33FF1618}" type="slidenum">
              <a:rPr lang="en-US" smtClean="0"/>
              <a:t>‹#›</a:t>
            </a:fld>
            <a:endParaRPr lang="en-US"/>
          </a:p>
        </p:txBody>
      </p:sp>
    </p:spTree>
    <p:extLst>
      <p:ext uri="{BB962C8B-B14F-4D97-AF65-F5344CB8AC3E}">
        <p14:creationId xmlns:p14="http://schemas.microsoft.com/office/powerpoint/2010/main" val="170038879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6733" cy="468154"/>
          </a:xfrm>
          <a:prstGeom prst="rect">
            <a:avLst/>
          </a:prstGeom>
        </p:spPr>
        <p:txBody>
          <a:bodyPr vert="horz" lIns="93935" tIns="46968" rIns="93935" bIns="46968" rtlCol="0"/>
          <a:lstStyle>
            <a:lvl1pPr algn="l">
              <a:defRPr sz="1300"/>
            </a:lvl1pPr>
          </a:lstStyle>
          <a:p>
            <a:endParaRPr lang="en-US" dirty="0"/>
          </a:p>
        </p:txBody>
      </p:sp>
      <p:sp>
        <p:nvSpPr>
          <p:cNvPr id="3" name="Date Placeholder 2"/>
          <p:cNvSpPr>
            <a:spLocks noGrp="1"/>
          </p:cNvSpPr>
          <p:nvPr>
            <p:ph type="dt" idx="1"/>
          </p:nvPr>
        </p:nvSpPr>
        <p:spPr>
          <a:xfrm>
            <a:off x="4008704" y="0"/>
            <a:ext cx="3066733" cy="468154"/>
          </a:xfrm>
          <a:prstGeom prst="rect">
            <a:avLst/>
          </a:prstGeom>
        </p:spPr>
        <p:txBody>
          <a:bodyPr vert="horz" lIns="93935" tIns="46968" rIns="93935" bIns="46968" rtlCol="0"/>
          <a:lstStyle>
            <a:lvl1pPr algn="r">
              <a:defRPr sz="1300"/>
            </a:lvl1pPr>
          </a:lstStyle>
          <a:p>
            <a:fld id="{E904CC63-BB92-4D14-86D8-8EB0869CFDC9}" type="datetimeFigureOut">
              <a:rPr lang="en-US" smtClean="0"/>
              <a:t>8/21/2012</a:t>
            </a:fld>
            <a:endParaRPr lang="en-US" dirty="0"/>
          </a:p>
        </p:txBody>
      </p:sp>
      <p:sp>
        <p:nvSpPr>
          <p:cNvPr id="4" name="Slide Image Placeholder 3"/>
          <p:cNvSpPr>
            <a:spLocks noGrp="1" noRot="1" noChangeAspect="1"/>
          </p:cNvSpPr>
          <p:nvPr>
            <p:ph type="sldImg" idx="2"/>
          </p:nvPr>
        </p:nvSpPr>
        <p:spPr>
          <a:xfrm>
            <a:off x="1198563" y="703263"/>
            <a:ext cx="4679950" cy="3509962"/>
          </a:xfrm>
          <a:prstGeom prst="rect">
            <a:avLst/>
          </a:prstGeom>
          <a:noFill/>
          <a:ln w="12700">
            <a:solidFill>
              <a:prstClr val="black"/>
            </a:solidFill>
          </a:ln>
        </p:spPr>
        <p:txBody>
          <a:bodyPr vert="horz" lIns="93935" tIns="46968" rIns="93935" bIns="46968" rtlCol="0" anchor="ctr"/>
          <a:lstStyle/>
          <a:p>
            <a:endParaRPr lang="en-US" dirty="0"/>
          </a:p>
        </p:txBody>
      </p:sp>
      <p:sp>
        <p:nvSpPr>
          <p:cNvPr id="5" name="Notes Placeholder 4"/>
          <p:cNvSpPr>
            <a:spLocks noGrp="1"/>
          </p:cNvSpPr>
          <p:nvPr>
            <p:ph type="body" sz="quarter" idx="3"/>
          </p:nvPr>
        </p:nvSpPr>
        <p:spPr>
          <a:xfrm>
            <a:off x="707708" y="4447461"/>
            <a:ext cx="5661660" cy="4213384"/>
          </a:xfrm>
          <a:prstGeom prst="rect">
            <a:avLst/>
          </a:prstGeom>
        </p:spPr>
        <p:txBody>
          <a:bodyPr vert="horz" lIns="93935" tIns="46968" rIns="93935" bIns="46968"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93296"/>
            <a:ext cx="3066733" cy="468154"/>
          </a:xfrm>
          <a:prstGeom prst="rect">
            <a:avLst/>
          </a:prstGeom>
        </p:spPr>
        <p:txBody>
          <a:bodyPr vert="horz" lIns="93935" tIns="46968" rIns="93935" bIns="46968" rtlCol="0" anchor="b"/>
          <a:lstStyle>
            <a:lvl1pPr algn="l">
              <a:defRPr sz="1300"/>
            </a:lvl1pPr>
          </a:lstStyle>
          <a:p>
            <a:endParaRPr lang="en-US" dirty="0"/>
          </a:p>
        </p:txBody>
      </p:sp>
      <p:sp>
        <p:nvSpPr>
          <p:cNvPr id="7" name="Slide Number Placeholder 6"/>
          <p:cNvSpPr>
            <a:spLocks noGrp="1"/>
          </p:cNvSpPr>
          <p:nvPr>
            <p:ph type="sldNum" sz="quarter" idx="5"/>
          </p:nvPr>
        </p:nvSpPr>
        <p:spPr>
          <a:xfrm>
            <a:off x="4008704" y="8893296"/>
            <a:ext cx="3066733" cy="468154"/>
          </a:xfrm>
          <a:prstGeom prst="rect">
            <a:avLst/>
          </a:prstGeom>
        </p:spPr>
        <p:txBody>
          <a:bodyPr vert="horz" lIns="93935" tIns="46968" rIns="93935" bIns="46968" rtlCol="0" anchor="b"/>
          <a:lstStyle>
            <a:lvl1pPr algn="r">
              <a:defRPr sz="1300"/>
            </a:lvl1pPr>
          </a:lstStyle>
          <a:p>
            <a:fld id="{A94DF169-4C40-4DBA-899F-37A0542CE6F0}" type="slidenum">
              <a:rPr lang="en-US" smtClean="0"/>
              <a:t>‹#›</a:t>
            </a:fld>
            <a:endParaRPr lang="en-US" dirty="0"/>
          </a:p>
        </p:txBody>
      </p:sp>
    </p:spTree>
    <p:extLst>
      <p:ext uri="{BB962C8B-B14F-4D97-AF65-F5344CB8AC3E}">
        <p14:creationId xmlns:p14="http://schemas.microsoft.com/office/powerpoint/2010/main" val="29166366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8/21/2012 12:10 AM</a:t>
            </a:fld>
            <a:endParaRPr lang="en-US" dirty="0"/>
          </a:p>
        </p:txBody>
      </p:sp>
      <p:sp>
        <p:nvSpPr>
          <p:cNvPr id="6" name="Footer Placeholder 5"/>
          <p:cNvSpPr>
            <a:spLocks noGrp="1"/>
          </p:cNvSpPr>
          <p:nvPr>
            <p:ph type="ftr" sz="quarter" idx="12"/>
          </p:nvPr>
        </p:nvSpPr>
        <p:spPr>
          <a:xfrm>
            <a:off x="0" y="8893296"/>
            <a:ext cx="6369368" cy="468154"/>
          </a:xfrm>
        </p:spPr>
        <p:txBody>
          <a:bodyPr/>
          <a:lstStyle/>
          <a:p>
            <a:r>
              <a:rPr lang="en-US" sz="500" dirty="0">
                <a:solidFill>
                  <a:srgbClr val="000000"/>
                </a:solidFill>
              </a:rPr>
              <a:t>© 2007 Microsoft Corporation. All rights reserved. Microsoft, Windows, Windows Vista and other product names are or may be registered trademarks and/or trademarks in the U.S. and/or other countries.</a:t>
            </a:r>
          </a:p>
          <a:p>
            <a:r>
              <a:rPr lang="en-US" sz="500" dirty="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a:solidFill>
                  <a:srgbClr val="000000"/>
                </a:solidFill>
              </a:rPr>
            </a:br>
            <a:r>
              <a:rPr lang="en-US" sz="500" dirty="0">
                <a:solidFill>
                  <a:srgbClr val="000000"/>
                </a:solidFill>
              </a:rPr>
              <a:t>MICROSOFT MAKES NO WARRANTIES, EXPRESS, IMPLIED OR STATUTORY, AS TO THE INFORMATION IN THIS PRESENTATION.</a:t>
            </a:r>
          </a:p>
          <a:p>
            <a:endParaRPr lang="en-US" sz="500" dirty="0"/>
          </a:p>
        </p:txBody>
      </p:sp>
      <p:sp>
        <p:nvSpPr>
          <p:cNvPr id="7" name="Slide Number Placeholder 6"/>
          <p:cNvSpPr>
            <a:spLocks noGrp="1"/>
          </p:cNvSpPr>
          <p:nvPr>
            <p:ph type="sldNum" sz="quarter" idx="13"/>
          </p:nvPr>
        </p:nvSpPr>
        <p:spPr>
          <a:xfrm>
            <a:off x="6369368" y="8893296"/>
            <a:ext cx="706070" cy="468154"/>
          </a:xfrm>
        </p:spPr>
        <p:txBody>
          <a:bodyPr/>
          <a:lstStyle/>
          <a:p>
            <a:fld id="{EC87E0CF-87F6-4B58-B8B8-DCAB2DAAF3CA}" type="slidenum">
              <a:rPr lang="en-US" smtClean="0"/>
              <a:pPr/>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8/21/2012 12:10 AM</a:t>
            </a:fld>
            <a:endParaRPr lang="en-US" dirty="0"/>
          </a:p>
        </p:txBody>
      </p:sp>
      <p:sp>
        <p:nvSpPr>
          <p:cNvPr id="6" name="Footer Placeholder 5"/>
          <p:cNvSpPr>
            <a:spLocks noGrp="1"/>
          </p:cNvSpPr>
          <p:nvPr>
            <p:ph type="ftr" sz="quarter" idx="12"/>
          </p:nvPr>
        </p:nvSpPr>
        <p:spPr/>
        <p:txBody>
          <a:bodyPr/>
          <a:lstStyle/>
          <a:p>
            <a:r>
              <a:rPr lang="en-US" dirty="0" smtClean="0">
                <a:solidFill>
                  <a:srgbClr val="000000"/>
                </a:solidFill>
              </a:rPr>
              <a:t>© 2007 Microsoft Corporation. All rights reserved. Microsoft, Windows, Windows Vista and other product names are or may be registered trademarks and/or trademarks in the U.S. and/or other countries.</a:t>
            </a:r>
          </a:p>
          <a:p>
            <a:r>
              <a:rPr lang="en-US" dirty="0"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dirty="0" smtClean="0">
                <a:solidFill>
                  <a:srgbClr val="000000"/>
                </a:solidFill>
              </a:rPr>
            </a:br>
            <a:r>
              <a:rPr lang="en-US" dirty="0"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10</a:t>
            </a:fld>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8/21/2012 12:10 AM</a:t>
            </a:fld>
            <a:endParaRPr lang="en-US" dirty="0"/>
          </a:p>
        </p:txBody>
      </p:sp>
      <p:sp>
        <p:nvSpPr>
          <p:cNvPr id="6" name="Footer Placeholder 5"/>
          <p:cNvSpPr>
            <a:spLocks noGrp="1"/>
          </p:cNvSpPr>
          <p:nvPr>
            <p:ph type="ftr" sz="quarter" idx="12"/>
          </p:nvPr>
        </p:nvSpPr>
        <p:spPr/>
        <p:txBody>
          <a:bodyPr/>
          <a:lstStyle/>
          <a:p>
            <a:r>
              <a:rPr lang="en-US" dirty="0" smtClean="0">
                <a:solidFill>
                  <a:srgbClr val="000000"/>
                </a:solidFill>
              </a:rPr>
              <a:t>© 2007 Microsoft Corporation. All rights reserved. Microsoft, Windows, Windows Vista and other product names are or may be registered trademarks and/or trademarks in the U.S. and/or other countries.</a:t>
            </a:r>
          </a:p>
          <a:p>
            <a:r>
              <a:rPr lang="en-US" dirty="0"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dirty="0" smtClean="0">
                <a:solidFill>
                  <a:srgbClr val="000000"/>
                </a:solidFill>
              </a:rPr>
            </a:br>
            <a:r>
              <a:rPr lang="en-US" dirty="0"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11</a:t>
            </a:fld>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8/21/2012 12:10 AM</a:t>
            </a:fld>
            <a:endParaRPr lang="en-US" dirty="0"/>
          </a:p>
        </p:txBody>
      </p:sp>
      <p:sp>
        <p:nvSpPr>
          <p:cNvPr id="6" name="Footer Placeholder 5"/>
          <p:cNvSpPr>
            <a:spLocks noGrp="1"/>
          </p:cNvSpPr>
          <p:nvPr>
            <p:ph type="ftr" sz="quarter" idx="12"/>
          </p:nvPr>
        </p:nvSpPr>
        <p:spPr/>
        <p:txBody>
          <a:bodyPr/>
          <a:lstStyle/>
          <a:p>
            <a:r>
              <a:rPr lang="en-US" dirty="0" smtClean="0">
                <a:solidFill>
                  <a:srgbClr val="000000"/>
                </a:solidFill>
              </a:rPr>
              <a:t>© 2007 Microsoft Corporation. All rights reserved. Microsoft, Windows, Windows Vista and other product names are or may be registered trademarks and/or trademarks in the U.S. and/or other countries.</a:t>
            </a:r>
          </a:p>
          <a:p>
            <a:r>
              <a:rPr lang="en-US" dirty="0"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dirty="0" smtClean="0">
                <a:solidFill>
                  <a:srgbClr val="000000"/>
                </a:solidFill>
              </a:rPr>
            </a:br>
            <a:r>
              <a:rPr lang="en-US" dirty="0"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12</a:t>
            </a:fld>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8/21/2012 12:10 AM</a:t>
            </a:fld>
            <a:endParaRPr lang="en-US" dirty="0"/>
          </a:p>
        </p:txBody>
      </p:sp>
      <p:sp>
        <p:nvSpPr>
          <p:cNvPr id="6" name="Footer Placeholder 5"/>
          <p:cNvSpPr>
            <a:spLocks noGrp="1"/>
          </p:cNvSpPr>
          <p:nvPr>
            <p:ph type="ftr" sz="quarter" idx="12"/>
          </p:nvPr>
        </p:nvSpPr>
        <p:spPr/>
        <p:txBody>
          <a:bodyPr/>
          <a:lstStyle/>
          <a:p>
            <a:r>
              <a:rPr lang="en-US" dirty="0" smtClean="0">
                <a:solidFill>
                  <a:srgbClr val="000000"/>
                </a:solidFill>
              </a:rPr>
              <a:t>© 2007 Microsoft Corporation. All rights reserved. Microsoft, Windows, Windows Vista and other product names are or may be registered trademarks and/or trademarks in the U.S. and/or other countries.</a:t>
            </a:r>
          </a:p>
          <a:p>
            <a:r>
              <a:rPr lang="en-US" dirty="0"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dirty="0" smtClean="0">
                <a:solidFill>
                  <a:srgbClr val="000000"/>
                </a:solidFill>
              </a:rPr>
            </a:br>
            <a:r>
              <a:rPr lang="en-US" dirty="0"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16</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8/21/2012 12:10 AM</a:t>
            </a:fld>
            <a:endParaRPr lang="en-US" dirty="0"/>
          </a:p>
        </p:txBody>
      </p:sp>
      <p:sp>
        <p:nvSpPr>
          <p:cNvPr id="6" name="Footer Placeholder 5"/>
          <p:cNvSpPr>
            <a:spLocks noGrp="1"/>
          </p:cNvSpPr>
          <p:nvPr>
            <p:ph type="ftr" sz="quarter" idx="12"/>
          </p:nvPr>
        </p:nvSpPr>
        <p:spPr/>
        <p:txBody>
          <a:bodyPr/>
          <a:lstStyle/>
          <a:p>
            <a:r>
              <a:rPr lang="en-US" dirty="0" smtClean="0">
                <a:solidFill>
                  <a:srgbClr val="000000"/>
                </a:solidFill>
              </a:rPr>
              <a:t>© 2007 Microsoft Corporation. All rights reserved. Microsoft, Windows, Windows Vista and other product names are or may be registered trademarks and/or trademarks in the U.S. and/or other countries.</a:t>
            </a:r>
          </a:p>
          <a:p>
            <a:r>
              <a:rPr lang="en-US" dirty="0"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dirty="0" smtClean="0">
                <a:solidFill>
                  <a:srgbClr val="000000"/>
                </a:solidFill>
              </a:rPr>
            </a:br>
            <a:r>
              <a:rPr lang="en-US" dirty="0"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2</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8/21/2012 12:10 AM</a:t>
            </a:fld>
            <a:endParaRPr lang="en-US" dirty="0"/>
          </a:p>
        </p:txBody>
      </p:sp>
      <p:sp>
        <p:nvSpPr>
          <p:cNvPr id="6" name="Footer Placeholder 5"/>
          <p:cNvSpPr>
            <a:spLocks noGrp="1"/>
          </p:cNvSpPr>
          <p:nvPr>
            <p:ph type="ftr" sz="quarter" idx="12"/>
          </p:nvPr>
        </p:nvSpPr>
        <p:spPr/>
        <p:txBody>
          <a:bodyPr/>
          <a:lstStyle/>
          <a:p>
            <a:r>
              <a:rPr lang="en-US" dirty="0" smtClean="0">
                <a:solidFill>
                  <a:srgbClr val="000000"/>
                </a:solidFill>
              </a:rPr>
              <a:t>© 2007 Microsoft Corporation. All rights reserved. Microsoft, Windows, Windows Vista and other product names are or may be registered trademarks and/or trademarks in the U.S. and/or other countries.</a:t>
            </a:r>
          </a:p>
          <a:p>
            <a:r>
              <a:rPr lang="en-US" dirty="0"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dirty="0" smtClean="0">
                <a:solidFill>
                  <a:srgbClr val="000000"/>
                </a:solidFill>
              </a:rPr>
            </a:br>
            <a:r>
              <a:rPr lang="en-US" dirty="0"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3</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8/21/2012 12:10 AM</a:t>
            </a:fld>
            <a:endParaRPr lang="en-US" dirty="0"/>
          </a:p>
        </p:txBody>
      </p:sp>
      <p:sp>
        <p:nvSpPr>
          <p:cNvPr id="6" name="Footer Placeholder 5"/>
          <p:cNvSpPr>
            <a:spLocks noGrp="1"/>
          </p:cNvSpPr>
          <p:nvPr>
            <p:ph type="ftr" sz="quarter" idx="12"/>
          </p:nvPr>
        </p:nvSpPr>
        <p:spPr/>
        <p:txBody>
          <a:bodyPr/>
          <a:lstStyle/>
          <a:p>
            <a:r>
              <a:rPr lang="en-US" dirty="0" smtClean="0">
                <a:solidFill>
                  <a:srgbClr val="000000"/>
                </a:solidFill>
              </a:rPr>
              <a:t>© 2007 Microsoft Corporation. All rights reserved. Microsoft, Windows, Windows Vista and other product names are or may be registered trademarks and/or trademarks in the U.S. and/or other countries.</a:t>
            </a:r>
          </a:p>
          <a:p>
            <a:r>
              <a:rPr lang="en-US" dirty="0"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dirty="0" smtClean="0">
                <a:solidFill>
                  <a:srgbClr val="000000"/>
                </a:solidFill>
              </a:rPr>
            </a:br>
            <a:r>
              <a:rPr lang="en-US" dirty="0"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4</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8/21/2012 12:10 AM</a:t>
            </a:fld>
            <a:endParaRPr lang="en-US" dirty="0"/>
          </a:p>
        </p:txBody>
      </p:sp>
      <p:sp>
        <p:nvSpPr>
          <p:cNvPr id="6" name="Footer Placeholder 5"/>
          <p:cNvSpPr>
            <a:spLocks noGrp="1"/>
          </p:cNvSpPr>
          <p:nvPr>
            <p:ph type="ftr" sz="quarter" idx="12"/>
          </p:nvPr>
        </p:nvSpPr>
        <p:spPr/>
        <p:txBody>
          <a:bodyPr/>
          <a:lstStyle/>
          <a:p>
            <a:r>
              <a:rPr lang="en-US" dirty="0" smtClean="0">
                <a:solidFill>
                  <a:srgbClr val="000000"/>
                </a:solidFill>
              </a:rPr>
              <a:t>© 2007 Microsoft Corporation. All rights reserved. Microsoft, Windows, Windows Vista and other product names are or may be registered trademarks and/or trademarks in the U.S. and/or other countries.</a:t>
            </a:r>
          </a:p>
          <a:p>
            <a:r>
              <a:rPr lang="en-US" dirty="0"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dirty="0" smtClean="0">
                <a:solidFill>
                  <a:srgbClr val="000000"/>
                </a:solidFill>
              </a:rPr>
            </a:br>
            <a:r>
              <a:rPr lang="en-US" dirty="0"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5</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8/21/2012 12:10 AM</a:t>
            </a:fld>
            <a:endParaRPr lang="en-US" dirty="0"/>
          </a:p>
        </p:txBody>
      </p:sp>
      <p:sp>
        <p:nvSpPr>
          <p:cNvPr id="6" name="Footer Placeholder 5"/>
          <p:cNvSpPr>
            <a:spLocks noGrp="1"/>
          </p:cNvSpPr>
          <p:nvPr>
            <p:ph type="ftr" sz="quarter" idx="12"/>
          </p:nvPr>
        </p:nvSpPr>
        <p:spPr/>
        <p:txBody>
          <a:bodyPr/>
          <a:lstStyle/>
          <a:p>
            <a:r>
              <a:rPr lang="en-US" dirty="0" smtClean="0">
                <a:solidFill>
                  <a:srgbClr val="000000"/>
                </a:solidFill>
              </a:rPr>
              <a:t>© 2007 Microsoft Corporation. All rights reserved. Microsoft, Windows, Windows Vista and other product names are or may be registered trademarks and/or trademarks in the U.S. and/or other countries.</a:t>
            </a:r>
          </a:p>
          <a:p>
            <a:r>
              <a:rPr lang="en-US" dirty="0"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dirty="0" smtClean="0">
                <a:solidFill>
                  <a:srgbClr val="000000"/>
                </a:solidFill>
              </a:rPr>
            </a:br>
            <a:r>
              <a:rPr lang="en-US" dirty="0"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6</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8/21/2012 12:10 AM</a:t>
            </a:fld>
            <a:endParaRPr lang="en-US" dirty="0"/>
          </a:p>
        </p:txBody>
      </p:sp>
      <p:sp>
        <p:nvSpPr>
          <p:cNvPr id="6" name="Footer Placeholder 5"/>
          <p:cNvSpPr>
            <a:spLocks noGrp="1"/>
          </p:cNvSpPr>
          <p:nvPr>
            <p:ph type="ftr" sz="quarter" idx="12"/>
          </p:nvPr>
        </p:nvSpPr>
        <p:spPr/>
        <p:txBody>
          <a:bodyPr/>
          <a:lstStyle/>
          <a:p>
            <a:r>
              <a:rPr lang="en-US" dirty="0" smtClean="0">
                <a:solidFill>
                  <a:srgbClr val="000000"/>
                </a:solidFill>
              </a:rPr>
              <a:t>© 2007 Microsoft Corporation. All rights reserved. Microsoft, Windows, Windows Vista and other product names are or may be registered trademarks and/or trademarks in the U.S. and/or other countries.</a:t>
            </a:r>
          </a:p>
          <a:p>
            <a:r>
              <a:rPr lang="en-US" dirty="0"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dirty="0" smtClean="0">
                <a:solidFill>
                  <a:srgbClr val="000000"/>
                </a:solidFill>
              </a:rPr>
            </a:br>
            <a:r>
              <a:rPr lang="en-US" dirty="0"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7</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8/21/2012 12:10 AM</a:t>
            </a:fld>
            <a:endParaRPr lang="en-US" dirty="0"/>
          </a:p>
        </p:txBody>
      </p:sp>
      <p:sp>
        <p:nvSpPr>
          <p:cNvPr id="6" name="Footer Placeholder 5"/>
          <p:cNvSpPr>
            <a:spLocks noGrp="1"/>
          </p:cNvSpPr>
          <p:nvPr>
            <p:ph type="ftr" sz="quarter" idx="12"/>
          </p:nvPr>
        </p:nvSpPr>
        <p:spPr/>
        <p:txBody>
          <a:bodyPr/>
          <a:lstStyle/>
          <a:p>
            <a:r>
              <a:rPr lang="en-US" dirty="0" smtClean="0">
                <a:solidFill>
                  <a:srgbClr val="000000"/>
                </a:solidFill>
              </a:rPr>
              <a:t>© 2007 Microsoft Corporation. All rights reserved. Microsoft, Windows, Windows Vista and other product names are or may be registered trademarks and/or trademarks in the U.S. and/or other countries.</a:t>
            </a:r>
          </a:p>
          <a:p>
            <a:r>
              <a:rPr lang="en-US" dirty="0"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dirty="0" smtClean="0">
                <a:solidFill>
                  <a:srgbClr val="000000"/>
                </a:solidFill>
              </a:rPr>
            </a:br>
            <a:r>
              <a:rPr lang="en-US" dirty="0"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8</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8/21/2012 12:10 AM</a:t>
            </a:fld>
            <a:endParaRPr lang="en-US" dirty="0"/>
          </a:p>
        </p:txBody>
      </p:sp>
      <p:sp>
        <p:nvSpPr>
          <p:cNvPr id="6" name="Footer Placeholder 5"/>
          <p:cNvSpPr>
            <a:spLocks noGrp="1"/>
          </p:cNvSpPr>
          <p:nvPr>
            <p:ph type="ftr" sz="quarter" idx="12"/>
          </p:nvPr>
        </p:nvSpPr>
        <p:spPr/>
        <p:txBody>
          <a:bodyPr/>
          <a:lstStyle/>
          <a:p>
            <a:r>
              <a:rPr lang="en-US" dirty="0" smtClean="0">
                <a:solidFill>
                  <a:srgbClr val="000000"/>
                </a:solidFill>
              </a:rPr>
              <a:t>© 2007 Microsoft Corporation. All rights reserved. Microsoft, Windows, Windows Vista and other product names are or may be registered trademarks and/or trademarks in the U.S. and/or other countries.</a:t>
            </a:r>
          </a:p>
          <a:p>
            <a:r>
              <a:rPr lang="en-US" dirty="0"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dirty="0" smtClean="0">
                <a:solidFill>
                  <a:srgbClr val="000000"/>
                </a:solidFill>
              </a:rPr>
            </a:br>
            <a:r>
              <a:rPr lang="en-US" dirty="0"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9</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lvl1pPr>
              <a:defRPr>
                <a:solidFill>
                  <a:srgbClr val="FFFFFF"/>
                </a:solidFill>
              </a:defRPr>
            </a:lvl1p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rgbClr val="FFFFFF"/>
              </a:buClr>
              <a:buSzPct val="70000"/>
              <a:buFont typeface="Wingdings" pitchFamily="2" charset="2"/>
              <a:buChar char="l"/>
              <a:defRPr>
                <a:solidFill>
                  <a:srgbClr val="FFFFFF"/>
                </a:solidFill>
              </a:defRPr>
            </a:lvl1pPr>
            <a:lvl2pPr>
              <a:buClr>
                <a:srgbClr val="FFFFFF"/>
              </a:buClr>
              <a:buSzPct val="70000"/>
              <a:buFont typeface="Wingdings" pitchFamily="2" charset="2"/>
              <a:buChar char="l"/>
              <a:defRPr>
                <a:solidFill>
                  <a:srgbClr val="FFFFFF"/>
                </a:solidFill>
              </a:defRPr>
            </a:lvl2pPr>
            <a:lvl3pPr>
              <a:buClr>
                <a:srgbClr val="FFFFFF"/>
              </a:buClr>
              <a:buSzPct val="70000"/>
              <a:buFont typeface="Wingdings" pitchFamily="2" charset="2"/>
              <a:buChar char="l"/>
              <a:defRPr>
                <a:solidFill>
                  <a:srgbClr val="FFFFFF"/>
                </a:solidFill>
              </a:defRPr>
            </a:lvl3pPr>
            <a:lvl4pPr>
              <a:buClr>
                <a:srgbClr val="FFFFFF"/>
              </a:buClr>
              <a:buSzPct val="70000"/>
              <a:buFont typeface="Wingdings" pitchFamily="2" charset="2"/>
              <a:buChar char="l"/>
              <a:defRPr>
                <a:solidFill>
                  <a:srgbClr val="FFFFFF"/>
                </a:solidFill>
              </a:defRPr>
            </a:lvl4pPr>
            <a:lvl5pPr>
              <a:buClr>
                <a:srgbClr val="FFFFFF"/>
              </a:buClr>
              <a:buSzPct val="70000"/>
              <a:buFont typeface="Wingdings" pitchFamily="2" charset="2"/>
              <a:buChar char="l"/>
              <a:defRPr>
                <a:solidFill>
                  <a:srgbClr val="FFFFFF"/>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lvl1pPr>
              <a:defRPr>
                <a:solidFill>
                  <a:srgbClr val="FFFFFF"/>
                </a:solidFill>
              </a:defRPr>
            </a:lvl1p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rgbClr val="FFFFFF"/>
              </a:buClr>
              <a:buSzPct val="70000"/>
              <a:buFont typeface="Wingdings" pitchFamily="2" charset="2"/>
              <a:buChar char="l"/>
              <a:defRPr>
                <a:solidFill>
                  <a:srgbClr val="FFFFFF"/>
                </a:solidFill>
              </a:defRPr>
            </a:lvl1pPr>
            <a:lvl2pPr>
              <a:buClr>
                <a:srgbClr val="FFFFFF"/>
              </a:buClr>
              <a:buSzPct val="70000"/>
              <a:buFont typeface="Wingdings" pitchFamily="2" charset="2"/>
              <a:buChar char="l"/>
              <a:defRPr>
                <a:solidFill>
                  <a:srgbClr val="FFFFFF"/>
                </a:solidFill>
              </a:defRPr>
            </a:lvl2pPr>
            <a:lvl3pPr>
              <a:buClr>
                <a:srgbClr val="FFFFFF"/>
              </a:buClr>
              <a:buSzPct val="70000"/>
              <a:buFont typeface="Wingdings" pitchFamily="2" charset="2"/>
              <a:buChar char="l"/>
              <a:defRPr>
                <a:solidFill>
                  <a:srgbClr val="FFFFFF"/>
                </a:solidFill>
              </a:defRPr>
            </a:lvl3pPr>
            <a:lvl4pPr>
              <a:buClr>
                <a:srgbClr val="FFFFFF"/>
              </a:buClr>
              <a:buSzPct val="70000"/>
              <a:buFont typeface="Wingdings" pitchFamily="2" charset="2"/>
              <a:buChar char="l"/>
              <a:defRPr>
                <a:solidFill>
                  <a:srgbClr val="FFFFFF"/>
                </a:solidFill>
              </a:defRPr>
            </a:lvl4pPr>
            <a:lvl5pPr>
              <a:buClr>
                <a:srgbClr val="FFFFFF"/>
              </a:buClr>
              <a:buSzPct val="70000"/>
              <a:buFont typeface="Wingdings" pitchFamily="2" charset="2"/>
              <a:buChar char="l"/>
              <a:defRPr>
                <a:solidFill>
                  <a:srgbClr val="FFFFFF"/>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0066FF"/>
                    </a:gs>
                    <a:gs pos="28000">
                      <a:srgbClr val="2E59B0"/>
                    </a:gs>
                    <a:gs pos="62000">
                      <a:srgbClr val="2B395F"/>
                    </a:gs>
                    <a:gs pos="88000">
                      <a:srgbClr val="000000"/>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0066FF"/>
                    </a:gs>
                    <a:gs pos="28000">
                      <a:srgbClr val="2E59B0"/>
                    </a:gs>
                    <a:gs pos="62000">
                      <a:srgbClr val="2B395F"/>
                    </a:gs>
                    <a:gs pos="88000">
                      <a:srgbClr val="000000"/>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p:transition>
    <p:fade/>
  </p:transition>
  <p:txStyles>
    <p:titleStyle>
      <a:lvl1pPr algn="l" defTabSz="914363" rtl="0" eaLnBrk="1" latinLnBrk="0" hangingPunct="1">
        <a:lnSpc>
          <a:spcPct val="90000"/>
        </a:lnSpc>
        <a:spcBef>
          <a:spcPct val="0"/>
        </a:spcBef>
        <a:buNone/>
        <a:defRPr lang="en-US" sz="4800" b="0" kern="1200" cap="none" spc="-150" dirty="0" smtClean="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p:transition>
    <p:fade/>
  </p:transition>
  <p:txStyles>
    <p:titleStyle>
      <a:lvl1pPr algn="l" defTabSz="914363" rtl="0" eaLnBrk="1" latinLnBrk="0" hangingPunct="1">
        <a:lnSpc>
          <a:spcPct val="90000"/>
        </a:lnSpc>
        <a:spcBef>
          <a:spcPct val="0"/>
        </a:spcBef>
        <a:buNone/>
        <a:defRPr lang="en-US" sz="4800" b="0" kern="1200" cap="none" spc="-125" dirty="0" smtClean="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10.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7.jpeg"/><Relationship Id="rId7" Type="http://schemas.openxmlformats.org/officeDocument/2006/relationships/image" Target="../media/image8.wmf"/><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hyperlink" Target="Title%20IV%20Consumer%20Information%20Requirements%20Checklist.docx" TargetMode="External"/><Relationship Id="rId5" Type="http://schemas.openxmlformats.org/officeDocument/2006/relationships/hyperlink" Target="Clery%20Act.%20Consumer%20Info%20Activity%205.doc" TargetMode="External"/><Relationship Id="rId4" Type="http://schemas.openxmlformats.org/officeDocument/2006/relationships/hyperlink" Target="College%20and%20SFA%20Information.Consumer%20Info%20Activity%201.doc" TargetMode="External"/></Relationships>
</file>

<file path=ppt/slides/_rels/slide1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image" Target="../media/image7.jpeg"/><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2.xml.rels><?xml version="1.0" encoding="UTF-8" standalone="yes"?>
<Relationships xmlns="http://schemas.openxmlformats.org/package/2006/relationships"><Relationship Id="rId3" Type="http://schemas.openxmlformats.org/officeDocument/2006/relationships/hyperlink" Target="http://www.educationconsultingsolutions.com/" TargetMode="External"/><Relationship Id="rId2" Type="http://schemas.openxmlformats.org/officeDocument/2006/relationships/notesSlide" Target="../notesSlides/notesSlide2.xml"/><Relationship Id="rId1" Type="http://schemas.openxmlformats.org/officeDocument/2006/relationships/slideLayout" Target="../slideLayouts/slideLayout3.xml"/><Relationship Id="rId6" Type="http://schemas.openxmlformats.org/officeDocument/2006/relationships/image" Target="../media/image9.png"/><Relationship Id="rId5" Type="http://schemas.openxmlformats.org/officeDocument/2006/relationships/image" Target="../media/image8.wmf"/><Relationship Id="rId4" Type="http://schemas.openxmlformats.org/officeDocument/2006/relationships/image" Target="../media/image7.jpeg"/></Relationships>
</file>

<file path=ppt/slides/_rels/slide3.xml.rels><?xml version="1.0" encoding="UTF-8" standalone="yes"?>
<Relationships xmlns="http://schemas.openxmlformats.org/package/2006/relationships"><Relationship Id="rId3" Type="http://schemas.openxmlformats.org/officeDocument/2006/relationships/hyperlink" Target="Financial%20Aid%20Probation%20Appeal%20Form.docx" TargetMode="External"/><Relationship Id="rId2" Type="http://schemas.openxmlformats.org/officeDocument/2006/relationships/notesSlide" Target="../notesSlides/notesSlide3.xml"/><Relationship Id="rId1" Type="http://schemas.openxmlformats.org/officeDocument/2006/relationships/slideLayout" Target="../slideLayouts/slideLayout7.xml"/><Relationship Id="rId6" Type="http://schemas.openxmlformats.org/officeDocument/2006/relationships/image" Target="../media/image8.wmf"/><Relationship Id="rId5" Type="http://schemas.openxmlformats.org/officeDocument/2006/relationships/image" Target="../media/image7.jpeg"/><Relationship Id="rId4" Type="http://schemas.openxmlformats.org/officeDocument/2006/relationships/hyperlink" Target="SAP%20Academic%20Plan.xlsx"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10.wmf"/></Relationships>
</file>

<file path=ppt/slides/_rels/slide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8.wmf"/></Relationships>
</file>

<file path=ppt/slides/_rels/slide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276600" y="3513526"/>
            <a:ext cx="5562600" cy="1431161"/>
          </a:xfrm>
          <a:prstGeom prst="rect">
            <a:avLst/>
          </a:prstGeom>
          <a:noFill/>
        </p:spPr>
        <p:txBody>
          <a:bodyPr wrap="square" rtlCol="0">
            <a:spAutoFit/>
          </a:bodyPr>
          <a:lstStyle/>
          <a:p>
            <a:r>
              <a:rPr lang="en-US" sz="2800" b="1" dirty="0" smtClean="0">
                <a:solidFill>
                  <a:srgbClr val="002060"/>
                </a:solidFill>
              </a:rPr>
              <a:t>Presented by:</a:t>
            </a:r>
          </a:p>
          <a:p>
            <a:endParaRPr lang="en-US" sz="1100" b="1" dirty="0" smtClean="0"/>
          </a:p>
          <a:p>
            <a:r>
              <a:rPr lang="en-US" sz="2400" b="1" dirty="0" smtClean="0"/>
              <a:t>Jamie </a:t>
            </a:r>
            <a:r>
              <a:rPr lang="en-US" sz="2400" b="1" dirty="0"/>
              <a:t>Morley, </a:t>
            </a:r>
            <a:r>
              <a:rPr lang="en-US" sz="2400" b="1" dirty="0" smtClean="0"/>
              <a:t>Ph.D.</a:t>
            </a:r>
          </a:p>
          <a:p>
            <a:r>
              <a:rPr lang="en-US" sz="2400" b="1" dirty="0" smtClean="0"/>
              <a:t>Spring </a:t>
            </a:r>
            <a:r>
              <a:rPr lang="en-US" sz="2400" b="1" dirty="0"/>
              <a:t>Zutes</a:t>
            </a:r>
            <a:r>
              <a:rPr lang="en-US" sz="2400" b="1" dirty="0" smtClean="0"/>
              <a:t> </a:t>
            </a:r>
            <a:endParaRPr lang="en-US" sz="2400" b="1" dirty="0"/>
          </a:p>
        </p:txBody>
      </p:sp>
      <p:sp>
        <p:nvSpPr>
          <p:cNvPr id="2" name="Title 1"/>
          <p:cNvSpPr>
            <a:spLocks noGrp="1"/>
          </p:cNvSpPr>
          <p:nvPr>
            <p:ph type="ctrTitle"/>
          </p:nvPr>
        </p:nvSpPr>
        <p:spPr>
          <a:xfrm>
            <a:off x="193965" y="990600"/>
            <a:ext cx="7681913" cy="1523495"/>
          </a:xfrm>
        </p:spPr>
        <p:txBody>
          <a:bodyPr/>
          <a:lstStyle/>
          <a:p>
            <a:r>
              <a:rPr lang="en-US" sz="6600" dirty="0" smtClean="0"/>
              <a:t>Don’t Blink:</a:t>
            </a:r>
            <a:br>
              <a:rPr lang="en-US" sz="6600" dirty="0" smtClean="0"/>
            </a:br>
            <a:r>
              <a:rPr lang="en-US" sz="3200" dirty="0" smtClean="0"/>
              <a:t>Keeping your Eye on Regulatory Changes that Impact your Institution, Students, and Bottom Line</a:t>
            </a:r>
            <a:endParaRPr lang="en-US" sz="3200" dirty="0"/>
          </a:p>
        </p:txBody>
      </p:sp>
      <p:pic>
        <p:nvPicPr>
          <p:cNvPr id="4100" name="Picture 4" descr="C:\Users\spring\AppData\Local\Microsoft\Windows\Temporary Internet Files\Content.IE5\37LNI82I\MC900031061[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04800" y="2969581"/>
            <a:ext cx="2286000" cy="3488548"/>
          </a:xfrm>
          <a:prstGeom prst="rect">
            <a:avLst/>
          </a:prstGeom>
          <a:noFill/>
          <a:extLst>
            <a:ext uri="{909E8E84-426E-40DD-AFC4-6F175D3DCCD1}">
              <a14:hiddenFill xmlns:a14="http://schemas.microsoft.com/office/drawing/2010/main">
                <a:solidFill>
                  <a:srgbClr val="FFFFFF"/>
                </a:solidFill>
              </a14:hiddenFill>
            </a:ext>
          </a:extLst>
        </p:spPr>
      </p:pic>
      <p:pic>
        <p:nvPicPr>
          <p:cNvPr id="3" name="Picture 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656083" y="4708600"/>
            <a:ext cx="4495800" cy="2037453"/>
          </a:xfrm>
          <a:prstGeom prst="rect">
            <a:avLst/>
          </a:prstGeom>
        </p:spPr>
      </p:pic>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3" descr="C:\Users\spring\AppData\Local\Microsoft\Windows\Temporary Internet Files\Content.IE5\5KB3CZME\MP900406700[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20782"/>
            <a:ext cx="1143000" cy="761702"/>
          </a:xfrm>
          <a:prstGeom prst="rect">
            <a:avLst/>
          </a:prstGeom>
          <a:noFill/>
          <a:extLst>
            <a:ext uri="{909E8E84-426E-40DD-AFC4-6F175D3DCCD1}">
              <a14:hiddenFill xmlns:a14="http://schemas.microsoft.com/office/drawing/2010/main">
                <a:solidFill>
                  <a:srgbClr val="FFFFFF"/>
                </a:solidFill>
              </a14:hiddenFill>
            </a:ext>
          </a:extLst>
        </p:spPr>
      </p:pic>
      <p:sp>
        <p:nvSpPr>
          <p:cNvPr id="9" name="Title 1"/>
          <p:cNvSpPr txBox="1">
            <a:spLocks/>
          </p:cNvSpPr>
          <p:nvPr/>
        </p:nvSpPr>
        <p:spPr>
          <a:xfrm>
            <a:off x="1295400" y="230189"/>
            <a:ext cx="7467600" cy="510732"/>
          </a:xfrm>
          <a:prstGeom prst="rect">
            <a:avLst/>
          </a:prstGeom>
        </p:spPr>
        <p:txBody>
          <a:bodyPr vert="horz" wrap="square" lIns="0" tIns="0" rIns="0" bIns="0" rtlCol="0" anchor="ctr" anchorCtr="0">
            <a:noAutofit/>
          </a:bodyPr>
          <a:lstStyle>
            <a:lvl1pPr algn="l" defTabSz="914363" rtl="0" eaLnBrk="1" latinLnBrk="0" hangingPunct="1">
              <a:lnSpc>
                <a:spcPct val="90000"/>
              </a:lnSpc>
              <a:spcBef>
                <a:spcPct val="0"/>
              </a:spcBef>
              <a:buNone/>
              <a:defRPr lang="en-US" sz="5400" b="0" kern="1200" cap="none" spc="-15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ea typeface="+mn-ea"/>
                <a:cs typeface="Arial" charset="0"/>
              </a:defRPr>
            </a:lvl1pPr>
          </a:lstStyle>
          <a:p>
            <a:r>
              <a:rPr lang="en-US" dirty="0" smtClean="0"/>
              <a:t>Don’t Blink</a:t>
            </a:r>
            <a:endParaRPr lang="en-US" dirty="0"/>
          </a:p>
        </p:txBody>
      </p:sp>
      <p:sp>
        <p:nvSpPr>
          <p:cNvPr id="2" name="TextBox 1"/>
          <p:cNvSpPr txBox="1"/>
          <p:nvPr/>
        </p:nvSpPr>
        <p:spPr>
          <a:xfrm>
            <a:off x="228600" y="1143000"/>
            <a:ext cx="8763000" cy="5847755"/>
          </a:xfrm>
          <a:prstGeom prst="rect">
            <a:avLst/>
          </a:prstGeom>
          <a:noFill/>
        </p:spPr>
        <p:txBody>
          <a:bodyPr wrap="square" rtlCol="0">
            <a:spAutoFit/>
          </a:bodyPr>
          <a:lstStyle/>
          <a:p>
            <a:pPr algn="ctr"/>
            <a:r>
              <a:rPr lang="en-US" sz="3200" b="1" dirty="0" smtClean="0"/>
              <a:t>Gainful </a:t>
            </a:r>
            <a:r>
              <a:rPr lang="en-US" sz="3200" b="1" dirty="0"/>
              <a:t>E</a:t>
            </a:r>
            <a:r>
              <a:rPr lang="en-US" sz="3200" b="1" dirty="0" smtClean="0"/>
              <a:t>mployment </a:t>
            </a:r>
            <a:r>
              <a:rPr lang="en-US" sz="3200" b="1" dirty="0"/>
              <a:t>R</a:t>
            </a:r>
            <a:r>
              <a:rPr lang="en-US" sz="3200" b="1" dirty="0" smtClean="0"/>
              <a:t>egulations</a:t>
            </a:r>
            <a:endParaRPr lang="en-US" sz="2400" b="1" dirty="0" smtClean="0"/>
          </a:p>
          <a:p>
            <a:pPr lvl="0"/>
            <a:endParaRPr lang="en-US" dirty="0" smtClean="0"/>
          </a:p>
          <a:p>
            <a:pPr lvl="0"/>
            <a:endParaRPr lang="en-US" dirty="0" smtClean="0"/>
          </a:p>
          <a:p>
            <a:pPr lvl="0"/>
            <a:r>
              <a:rPr lang="en-US" dirty="0" smtClean="0"/>
              <a:t>On </a:t>
            </a:r>
            <a:r>
              <a:rPr lang="en-US" dirty="0"/>
              <a:t>June 30, 2012, a U.S. District Court vacated most of the gainful employment regulations</a:t>
            </a:r>
          </a:p>
          <a:p>
            <a:pPr lvl="0"/>
            <a:r>
              <a:rPr lang="en-US" dirty="0"/>
              <a:t>Court’s decision was based on ED’s rationale for setting the Repayment Rate failure </a:t>
            </a:r>
            <a:r>
              <a:rPr lang="en-US" dirty="0" smtClean="0"/>
              <a:t>threshold.  Because </a:t>
            </a:r>
            <a:r>
              <a:rPr lang="en-US" dirty="0"/>
              <a:t>of the interrelationship of the gainful employment requirements, the </a:t>
            </a:r>
            <a:r>
              <a:rPr lang="en-US" b="1" dirty="0"/>
              <a:t>Court vacated most of the gainful employment regulations – GE Metrics, GE Reporting, Adding New GE </a:t>
            </a:r>
            <a:r>
              <a:rPr lang="en-US" b="1" dirty="0" smtClean="0"/>
              <a:t>Programs.</a:t>
            </a:r>
            <a:r>
              <a:rPr lang="en-US" dirty="0" smtClean="0"/>
              <a:t> </a:t>
            </a:r>
            <a:r>
              <a:rPr lang="en-US" b="1" i="1" dirty="0" smtClean="0"/>
              <a:t>Court </a:t>
            </a:r>
            <a:r>
              <a:rPr lang="en-US" b="1" i="1" dirty="0"/>
              <a:t>left in place GE Disclosure </a:t>
            </a:r>
            <a:r>
              <a:rPr lang="en-US" b="1" i="1" dirty="0" smtClean="0"/>
              <a:t>requirements.</a:t>
            </a:r>
          </a:p>
          <a:p>
            <a:pPr lvl="0"/>
            <a:endParaRPr lang="en-US" dirty="0"/>
          </a:p>
          <a:p>
            <a:r>
              <a:rPr lang="en-US" b="1" i="1" dirty="0"/>
              <a:t>ED Statement in Response to </a:t>
            </a:r>
            <a:r>
              <a:rPr lang="en-US" b="1" i="1" dirty="0" smtClean="0"/>
              <a:t>Decision:</a:t>
            </a:r>
            <a:endParaRPr lang="en-US" b="1" i="1" dirty="0"/>
          </a:p>
          <a:p>
            <a:r>
              <a:rPr lang="en-US" dirty="0"/>
              <a:t>"The court upheld our authority to regulate career college programs while urging a clearer rationale for standards around repayment rates.  We are reviewing our legal and policy options to move forward in a way that best protects students and taxpayers while advancing our national goal of helping more Americans get the skills they need to compete in the global economy."</a:t>
            </a:r>
          </a:p>
          <a:p>
            <a:r>
              <a:rPr lang="en-US" dirty="0"/>
              <a:t> </a:t>
            </a:r>
          </a:p>
          <a:p>
            <a:pPr lvl="0"/>
            <a:endParaRPr lang="en-US" dirty="0" smtClean="0"/>
          </a:p>
          <a:p>
            <a:pPr lvl="0"/>
            <a:endParaRPr lang="en-US" dirty="0"/>
          </a:p>
          <a:p>
            <a:pPr lvl="0"/>
            <a:endParaRPr lang="en-US" dirty="0" smtClean="0"/>
          </a:p>
          <a:p>
            <a:pPr lvl="0"/>
            <a:endParaRPr lang="en-US" dirty="0"/>
          </a:p>
        </p:txBody>
      </p:sp>
    </p:spTree>
    <p:extLst>
      <p:ext uri="{BB962C8B-B14F-4D97-AF65-F5344CB8AC3E}">
        <p14:creationId xmlns:p14="http://schemas.microsoft.com/office/powerpoint/2010/main" val="2536815077"/>
      </p:ext>
    </p:extLst>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3" descr="C:\Users\spring\AppData\Local\Microsoft\Windows\Temporary Internet Files\Content.IE5\5KB3CZME\MP900406700[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20782"/>
            <a:ext cx="1143000" cy="761702"/>
          </a:xfrm>
          <a:prstGeom prst="rect">
            <a:avLst/>
          </a:prstGeom>
          <a:noFill/>
          <a:extLst>
            <a:ext uri="{909E8E84-426E-40DD-AFC4-6F175D3DCCD1}">
              <a14:hiddenFill xmlns:a14="http://schemas.microsoft.com/office/drawing/2010/main">
                <a:solidFill>
                  <a:srgbClr val="FFFFFF"/>
                </a:solidFill>
              </a14:hiddenFill>
            </a:ext>
          </a:extLst>
        </p:spPr>
      </p:pic>
      <p:sp>
        <p:nvSpPr>
          <p:cNvPr id="9" name="Title 1"/>
          <p:cNvSpPr txBox="1">
            <a:spLocks/>
          </p:cNvSpPr>
          <p:nvPr/>
        </p:nvSpPr>
        <p:spPr>
          <a:xfrm>
            <a:off x="1295400" y="230189"/>
            <a:ext cx="7467600" cy="510732"/>
          </a:xfrm>
          <a:prstGeom prst="rect">
            <a:avLst/>
          </a:prstGeom>
        </p:spPr>
        <p:txBody>
          <a:bodyPr vert="horz" wrap="square" lIns="0" tIns="0" rIns="0" bIns="0" rtlCol="0" anchor="ctr" anchorCtr="0">
            <a:noAutofit/>
          </a:bodyPr>
          <a:lstStyle>
            <a:lvl1pPr algn="l" defTabSz="914363" rtl="0" eaLnBrk="1" latinLnBrk="0" hangingPunct="1">
              <a:lnSpc>
                <a:spcPct val="90000"/>
              </a:lnSpc>
              <a:spcBef>
                <a:spcPct val="0"/>
              </a:spcBef>
              <a:buNone/>
              <a:defRPr lang="en-US" sz="5400" b="0" kern="1200" cap="none" spc="-15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ea typeface="+mn-ea"/>
                <a:cs typeface="Arial" charset="0"/>
              </a:defRPr>
            </a:lvl1pPr>
          </a:lstStyle>
          <a:p>
            <a:r>
              <a:rPr lang="en-US" dirty="0" smtClean="0"/>
              <a:t>Don’t Blink</a:t>
            </a:r>
            <a:endParaRPr lang="en-US" dirty="0"/>
          </a:p>
        </p:txBody>
      </p:sp>
      <p:sp>
        <p:nvSpPr>
          <p:cNvPr id="2" name="TextBox 1"/>
          <p:cNvSpPr txBox="1"/>
          <p:nvPr/>
        </p:nvSpPr>
        <p:spPr>
          <a:xfrm>
            <a:off x="152400" y="914400"/>
            <a:ext cx="8763000" cy="5709255"/>
          </a:xfrm>
          <a:prstGeom prst="rect">
            <a:avLst/>
          </a:prstGeom>
          <a:noFill/>
        </p:spPr>
        <p:txBody>
          <a:bodyPr wrap="square" rtlCol="0">
            <a:spAutoFit/>
          </a:bodyPr>
          <a:lstStyle/>
          <a:p>
            <a:r>
              <a:rPr lang="en-US" sz="3200" b="1" dirty="0"/>
              <a:t>Title IV Consumerism Requirements</a:t>
            </a:r>
            <a:endParaRPr lang="en-US" sz="3200" dirty="0">
              <a:solidFill>
                <a:srgbClr val="000000"/>
              </a:solidFill>
            </a:endParaRPr>
          </a:p>
          <a:p>
            <a:endParaRPr lang="en-US" dirty="0" smtClean="0">
              <a:solidFill>
                <a:srgbClr val="000000"/>
              </a:solidFill>
              <a:latin typeface="Arial"/>
            </a:endParaRPr>
          </a:p>
          <a:p>
            <a:r>
              <a:rPr lang="en-US" dirty="0" smtClean="0">
                <a:solidFill>
                  <a:srgbClr val="000000"/>
                </a:solidFill>
                <a:latin typeface="Arial"/>
              </a:rPr>
              <a:t>Why recreate the wheel!  USDOE did a great job creating templates for each of the following requirements:</a:t>
            </a:r>
            <a:endParaRPr lang="en-US" u="sng" dirty="0" smtClean="0">
              <a:solidFill>
                <a:srgbClr val="000000"/>
              </a:solidFill>
              <a:latin typeface="Arial"/>
            </a:endParaRPr>
          </a:p>
          <a:p>
            <a:pPr lvl="2">
              <a:lnSpc>
                <a:spcPct val="150000"/>
              </a:lnSpc>
            </a:pPr>
            <a:r>
              <a:rPr lang="en-US" b="1" dirty="0" smtClean="0">
                <a:solidFill>
                  <a:srgbClr val="000000"/>
                </a:solidFill>
                <a:latin typeface="Arial"/>
                <a:hlinkClick r:id="rId4" action="ppaction://hlinkfile"/>
              </a:rPr>
              <a:t>Institutional </a:t>
            </a:r>
            <a:r>
              <a:rPr lang="en-US" b="1" dirty="0">
                <a:solidFill>
                  <a:srgbClr val="000000"/>
                </a:solidFill>
                <a:latin typeface="Arial"/>
                <a:hlinkClick r:id="rId4" action="ppaction://hlinkfile"/>
              </a:rPr>
              <a:t>and Financial Assistance Information for </a:t>
            </a:r>
            <a:r>
              <a:rPr lang="en-US" b="1" dirty="0" smtClean="0">
                <a:solidFill>
                  <a:srgbClr val="000000"/>
                </a:solidFill>
                <a:latin typeface="Arial"/>
                <a:hlinkClick r:id="rId4" action="ppaction://hlinkfile"/>
              </a:rPr>
              <a:t>Students</a:t>
            </a:r>
            <a:endParaRPr lang="en-US" b="1" dirty="0" smtClean="0">
              <a:solidFill>
                <a:srgbClr val="000000"/>
              </a:solidFill>
              <a:latin typeface="Arial"/>
            </a:endParaRPr>
          </a:p>
          <a:p>
            <a:pPr lvl="2">
              <a:lnSpc>
                <a:spcPct val="150000"/>
              </a:lnSpc>
            </a:pPr>
            <a:r>
              <a:rPr lang="en-US" b="1" dirty="0" smtClean="0">
                <a:solidFill>
                  <a:srgbClr val="000000"/>
                </a:solidFill>
                <a:latin typeface="Arial"/>
              </a:rPr>
              <a:t>Drug </a:t>
            </a:r>
            <a:r>
              <a:rPr lang="en-US" b="1" dirty="0">
                <a:solidFill>
                  <a:srgbClr val="000000"/>
                </a:solidFill>
                <a:latin typeface="Arial"/>
              </a:rPr>
              <a:t>&amp; Alcohol </a:t>
            </a:r>
            <a:r>
              <a:rPr lang="en-US" b="1" dirty="0" smtClean="0">
                <a:solidFill>
                  <a:srgbClr val="000000"/>
                </a:solidFill>
                <a:latin typeface="Arial"/>
              </a:rPr>
              <a:t>Prevention</a:t>
            </a:r>
          </a:p>
          <a:p>
            <a:pPr lvl="2">
              <a:lnSpc>
                <a:spcPct val="150000"/>
              </a:lnSpc>
            </a:pPr>
            <a:r>
              <a:rPr lang="en-US" b="1" dirty="0" smtClean="0">
                <a:solidFill>
                  <a:srgbClr val="000000"/>
                </a:solidFill>
                <a:latin typeface="Arial"/>
              </a:rPr>
              <a:t>Student </a:t>
            </a:r>
            <a:r>
              <a:rPr lang="en-US" b="1" dirty="0">
                <a:solidFill>
                  <a:srgbClr val="000000"/>
                </a:solidFill>
                <a:latin typeface="Arial"/>
              </a:rPr>
              <a:t>Right-to-Know </a:t>
            </a:r>
            <a:r>
              <a:rPr lang="en-US" b="1" dirty="0" smtClean="0">
                <a:solidFill>
                  <a:srgbClr val="000000"/>
                </a:solidFill>
                <a:latin typeface="Arial"/>
              </a:rPr>
              <a:t>Act</a:t>
            </a:r>
          </a:p>
          <a:p>
            <a:pPr lvl="2">
              <a:lnSpc>
                <a:spcPct val="150000"/>
              </a:lnSpc>
            </a:pPr>
            <a:r>
              <a:rPr lang="en-US" b="1" dirty="0" smtClean="0">
                <a:solidFill>
                  <a:srgbClr val="000000"/>
                </a:solidFill>
                <a:latin typeface="Arial"/>
                <a:hlinkClick r:id="rId5" action="ppaction://hlinkfile"/>
              </a:rPr>
              <a:t>Clery/Campus </a:t>
            </a:r>
            <a:r>
              <a:rPr lang="en-US" b="1" dirty="0">
                <a:solidFill>
                  <a:srgbClr val="000000"/>
                </a:solidFill>
                <a:latin typeface="Arial"/>
                <a:hlinkClick r:id="rId5" action="ppaction://hlinkfile"/>
              </a:rPr>
              <a:t>Security </a:t>
            </a:r>
            <a:r>
              <a:rPr lang="en-US" b="1" dirty="0" smtClean="0">
                <a:solidFill>
                  <a:srgbClr val="000000"/>
                </a:solidFill>
                <a:latin typeface="Arial"/>
                <a:hlinkClick r:id="rId5" action="ppaction://hlinkfile"/>
              </a:rPr>
              <a:t>Act</a:t>
            </a:r>
            <a:endParaRPr lang="en-US" b="1" dirty="0" smtClean="0">
              <a:solidFill>
                <a:srgbClr val="000000"/>
              </a:solidFill>
              <a:latin typeface="Arial"/>
            </a:endParaRPr>
          </a:p>
          <a:p>
            <a:pPr lvl="2">
              <a:lnSpc>
                <a:spcPct val="150000"/>
              </a:lnSpc>
            </a:pPr>
            <a:r>
              <a:rPr lang="en-US" b="1" dirty="0" smtClean="0">
                <a:solidFill>
                  <a:srgbClr val="000000"/>
                </a:solidFill>
                <a:latin typeface="Arial"/>
              </a:rPr>
              <a:t>FERPA</a:t>
            </a:r>
            <a:endParaRPr lang="en-US" b="1" dirty="0">
              <a:solidFill>
                <a:srgbClr val="000000"/>
              </a:solidFill>
              <a:latin typeface="Arial"/>
            </a:endParaRPr>
          </a:p>
          <a:p>
            <a:pPr lvl="2">
              <a:lnSpc>
                <a:spcPct val="150000"/>
              </a:lnSpc>
            </a:pPr>
            <a:r>
              <a:rPr lang="en-US" b="1" dirty="0" smtClean="0">
                <a:solidFill>
                  <a:srgbClr val="000000"/>
                </a:solidFill>
                <a:latin typeface="Arial"/>
              </a:rPr>
              <a:t>Safeguarding </a:t>
            </a:r>
            <a:r>
              <a:rPr lang="en-US" b="1" dirty="0">
                <a:solidFill>
                  <a:srgbClr val="000000"/>
                </a:solidFill>
                <a:latin typeface="Arial"/>
              </a:rPr>
              <a:t>Customer </a:t>
            </a:r>
            <a:r>
              <a:rPr lang="en-US" b="1" dirty="0" smtClean="0">
                <a:solidFill>
                  <a:srgbClr val="000000"/>
                </a:solidFill>
                <a:latin typeface="Arial"/>
              </a:rPr>
              <a:t>Information</a:t>
            </a:r>
          </a:p>
          <a:p>
            <a:pPr lvl="2">
              <a:lnSpc>
                <a:spcPct val="150000"/>
              </a:lnSpc>
            </a:pPr>
            <a:r>
              <a:rPr lang="en-US" b="1" dirty="0" smtClean="0">
                <a:solidFill>
                  <a:srgbClr val="000000"/>
                </a:solidFill>
                <a:latin typeface="Arial"/>
              </a:rPr>
              <a:t>Misrepresentation</a:t>
            </a:r>
            <a:endParaRPr lang="en-US" b="1" dirty="0">
              <a:solidFill>
                <a:srgbClr val="000000"/>
              </a:solidFill>
              <a:latin typeface="Arial"/>
            </a:endParaRPr>
          </a:p>
          <a:p>
            <a:pPr lvl="2">
              <a:lnSpc>
                <a:spcPct val="150000"/>
              </a:lnSpc>
            </a:pPr>
            <a:r>
              <a:rPr lang="en-US" b="1" dirty="0" smtClean="0">
                <a:solidFill>
                  <a:srgbClr val="000000"/>
                </a:solidFill>
                <a:latin typeface="Arial"/>
              </a:rPr>
              <a:t>Loan Disclosures</a:t>
            </a:r>
          </a:p>
          <a:p>
            <a:endParaRPr lang="en-US" dirty="0" smtClean="0">
              <a:solidFill>
                <a:srgbClr val="000000"/>
              </a:solidFill>
              <a:latin typeface="Arial"/>
            </a:endParaRPr>
          </a:p>
          <a:p>
            <a:r>
              <a:rPr lang="en-US" dirty="0" smtClean="0">
                <a:solidFill>
                  <a:srgbClr val="000000"/>
                </a:solidFill>
                <a:latin typeface="Arial"/>
              </a:rPr>
              <a:t>And ECS created a checklist to keep you on track:</a:t>
            </a:r>
            <a:endParaRPr lang="en-US" u="sng" dirty="0">
              <a:solidFill>
                <a:srgbClr val="000000"/>
              </a:solidFill>
              <a:latin typeface="Arial"/>
            </a:endParaRPr>
          </a:p>
          <a:p>
            <a:pPr lvl="2">
              <a:lnSpc>
                <a:spcPct val="150000"/>
              </a:lnSpc>
            </a:pPr>
            <a:r>
              <a:rPr lang="en-US" b="1" dirty="0" smtClean="0">
                <a:solidFill>
                  <a:srgbClr val="000000"/>
                </a:solidFill>
                <a:latin typeface="Arial"/>
                <a:hlinkClick r:id="rId6" action="ppaction://hlinkfile"/>
              </a:rPr>
              <a:t>Title IV Consumer Information Checklist</a:t>
            </a:r>
            <a:endParaRPr lang="en-US" b="1" dirty="0">
              <a:solidFill>
                <a:srgbClr val="000000"/>
              </a:solidFill>
              <a:latin typeface="Arial"/>
            </a:endParaRPr>
          </a:p>
        </p:txBody>
      </p:sp>
      <p:pic>
        <p:nvPicPr>
          <p:cNvPr id="6" name="Picture 2" descr="C:\Users\spring\AppData\Local\Microsoft\Windows\Temporary Internet Files\Content.IE5\H80I2Z82\MC900434457[1].wmf"/>
          <p:cNvPicPr>
            <a:picLocks noChangeAspect="1" noChangeArrowheads="1"/>
          </p:cNvPicPr>
          <p:nvPr/>
        </p:nvPicPr>
        <p:blipFill>
          <a:blip r:embed="rId7" cstate="print">
            <a:duotone>
              <a:prstClr val="black"/>
              <a:schemeClr val="accent3">
                <a:tint val="45000"/>
                <a:satMod val="400000"/>
              </a:schemeClr>
            </a:duotone>
            <a:extLst>
              <a:ext uri="{28A0092B-C50C-407E-A947-70E740481C1C}">
                <a14:useLocalDpi xmlns:a14="http://schemas.microsoft.com/office/drawing/2010/main" val="0"/>
              </a:ext>
            </a:extLst>
          </a:blip>
          <a:srcRect/>
          <a:stretch>
            <a:fillRect/>
          </a:stretch>
        </p:blipFill>
        <p:spPr bwMode="auto">
          <a:xfrm rot="18706673">
            <a:off x="436575" y="3069281"/>
            <a:ext cx="293969" cy="282291"/>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2" descr="C:\Users\spring\AppData\Local\Microsoft\Windows\Temporary Internet Files\Content.IE5\H80I2Z82\MC900434457[1].wmf"/>
          <p:cNvPicPr>
            <a:picLocks noChangeAspect="1" noChangeArrowheads="1"/>
          </p:cNvPicPr>
          <p:nvPr/>
        </p:nvPicPr>
        <p:blipFill>
          <a:blip r:embed="rId7" cstate="print">
            <a:duotone>
              <a:prstClr val="black"/>
              <a:schemeClr val="tx2">
                <a:tint val="45000"/>
                <a:satMod val="400000"/>
              </a:schemeClr>
            </a:duotone>
            <a:extLst>
              <a:ext uri="{28A0092B-C50C-407E-A947-70E740481C1C}">
                <a14:useLocalDpi xmlns:a14="http://schemas.microsoft.com/office/drawing/2010/main" val="0"/>
              </a:ext>
            </a:extLst>
          </a:blip>
          <a:srcRect/>
          <a:stretch>
            <a:fillRect/>
          </a:stretch>
        </p:blipFill>
        <p:spPr bwMode="auto">
          <a:xfrm rot="18706673">
            <a:off x="759752" y="2749074"/>
            <a:ext cx="208254" cy="199981"/>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2" descr="C:\Users\spring\AppData\Local\Microsoft\Windows\Temporary Internet Files\Content.IE5\H80I2Z82\MC900434457[1].wmf"/>
          <p:cNvPicPr>
            <a:picLocks noChangeAspect="1" noChangeArrowheads="1"/>
          </p:cNvPicPr>
          <p:nvPr/>
        </p:nvPicPr>
        <p:blipFill>
          <a:blip r:embed="rId7" cstate="print">
            <a:duotone>
              <a:prstClr val="black"/>
              <a:schemeClr val="accent6">
                <a:tint val="45000"/>
                <a:satMod val="400000"/>
              </a:schemeClr>
            </a:duotone>
            <a:extLst>
              <a:ext uri="{28A0092B-C50C-407E-A947-70E740481C1C}">
                <a14:useLocalDpi xmlns:a14="http://schemas.microsoft.com/office/drawing/2010/main" val="0"/>
              </a:ext>
            </a:extLst>
          </a:blip>
          <a:srcRect/>
          <a:stretch>
            <a:fillRect/>
          </a:stretch>
        </p:blipFill>
        <p:spPr bwMode="auto">
          <a:xfrm rot="18706673">
            <a:off x="392868" y="2380610"/>
            <a:ext cx="357265" cy="343073"/>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2" descr="C:\Users\spring\AppData\Local\Microsoft\Windows\Temporary Internet Files\Content.IE5\H80I2Z82\MC900434457[1].wmf"/>
          <p:cNvPicPr>
            <a:picLocks noChangeAspect="1" noChangeArrowheads="1"/>
          </p:cNvPicPr>
          <p:nvPr/>
        </p:nvPicPr>
        <p:blipFill>
          <a:blip r:embed="rId7" cstate="print">
            <a:duotone>
              <a:prstClr val="black"/>
              <a:schemeClr val="accent1">
                <a:tint val="45000"/>
                <a:satMod val="400000"/>
              </a:schemeClr>
            </a:duotone>
            <a:extLst>
              <a:ext uri="{28A0092B-C50C-407E-A947-70E740481C1C}">
                <a14:useLocalDpi xmlns:a14="http://schemas.microsoft.com/office/drawing/2010/main" val="0"/>
              </a:ext>
            </a:extLst>
          </a:blip>
          <a:srcRect/>
          <a:stretch>
            <a:fillRect/>
          </a:stretch>
        </p:blipFill>
        <p:spPr bwMode="auto">
          <a:xfrm rot="18706673">
            <a:off x="676830" y="3510842"/>
            <a:ext cx="338210" cy="324775"/>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2" descr="C:\Users\spring\AppData\Local\Microsoft\Windows\Temporary Internet Files\Content.IE5\H80I2Z82\MC900434457[1].wmf"/>
          <p:cNvPicPr>
            <a:picLocks noChangeAspect="1" noChangeArrowheads="1"/>
          </p:cNvPicPr>
          <p:nvPr/>
        </p:nvPicPr>
        <p:blipFill>
          <a:blip r:embed="rId7" cstate="print">
            <a:duotone>
              <a:prstClr val="black"/>
              <a:schemeClr val="accent6">
                <a:tint val="45000"/>
                <a:satMod val="400000"/>
              </a:schemeClr>
            </a:duotone>
            <a:extLst>
              <a:ext uri="{28A0092B-C50C-407E-A947-70E740481C1C}">
                <a14:useLocalDpi xmlns:a14="http://schemas.microsoft.com/office/drawing/2010/main" val="0"/>
              </a:ext>
            </a:extLst>
          </a:blip>
          <a:srcRect/>
          <a:stretch>
            <a:fillRect/>
          </a:stretch>
        </p:blipFill>
        <p:spPr bwMode="auto">
          <a:xfrm rot="18706673">
            <a:off x="790347" y="4405133"/>
            <a:ext cx="206757" cy="198544"/>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2" descr="C:\Users\spring\AppData\Local\Microsoft\Windows\Temporary Internet Files\Content.IE5\H80I2Z82\MC900434457[1].wmf"/>
          <p:cNvPicPr>
            <a:picLocks noChangeAspect="1" noChangeArrowheads="1"/>
          </p:cNvPicPr>
          <p:nvPr/>
        </p:nvPicPr>
        <p:blipFill>
          <a:blip r:embed="rId7" cstate="print">
            <a:duotone>
              <a:prstClr val="black"/>
              <a:schemeClr val="accent4">
                <a:tint val="45000"/>
                <a:satMod val="400000"/>
              </a:schemeClr>
            </a:duotone>
            <a:extLst>
              <a:ext uri="{28A0092B-C50C-407E-A947-70E740481C1C}">
                <a14:useLocalDpi xmlns:a14="http://schemas.microsoft.com/office/drawing/2010/main" val="0"/>
              </a:ext>
            </a:extLst>
          </a:blip>
          <a:srcRect/>
          <a:stretch>
            <a:fillRect/>
          </a:stretch>
        </p:blipFill>
        <p:spPr bwMode="auto">
          <a:xfrm rot="18706673">
            <a:off x="365228" y="4723599"/>
            <a:ext cx="357265" cy="343073"/>
          </a:xfrm>
          <a:prstGeom prst="rect">
            <a:avLst/>
          </a:prstGeom>
          <a:noFill/>
          <a:extLst>
            <a:ext uri="{909E8E84-426E-40DD-AFC4-6F175D3DCCD1}">
              <a14:hiddenFill xmlns:a14="http://schemas.microsoft.com/office/drawing/2010/main">
                <a:solidFill>
                  <a:srgbClr val="FFFFFF"/>
                </a:solidFill>
              </a14:hiddenFill>
            </a:ext>
          </a:extLst>
        </p:spPr>
      </p:pic>
      <p:pic>
        <p:nvPicPr>
          <p:cNvPr id="14" name="Picture 2" descr="C:\Users\spring\AppData\Local\Microsoft\Windows\Temporary Internet Files\Content.IE5\H80I2Z82\MC900434457[1].wmf"/>
          <p:cNvPicPr>
            <a:picLocks noChangeAspect="1" noChangeArrowheads="1"/>
          </p:cNvPicPr>
          <p:nvPr/>
        </p:nvPicPr>
        <p:blipFill>
          <a:blip r:embed="rId7" cstate="print">
            <a:duotone>
              <a:prstClr val="black"/>
              <a:schemeClr val="accent3">
                <a:tint val="45000"/>
                <a:satMod val="400000"/>
              </a:schemeClr>
            </a:duotone>
            <a:extLst>
              <a:ext uri="{28A0092B-C50C-407E-A947-70E740481C1C}">
                <a14:useLocalDpi xmlns:a14="http://schemas.microsoft.com/office/drawing/2010/main" val="0"/>
              </a:ext>
            </a:extLst>
          </a:blip>
          <a:srcRect/>
          <a:stretch>
            <a:fillRect/>
          </a:stretch>
        </p:blipFill>
        <p:spPr bwMode="auto">
          <a:xfrm rot="18706673">
            <a:off x="654133" y="5218595"/>
            <a:ext cx="357265" cy="343073"/>
          </a:xfrm>
          <a:prstGeom prst="rect">
            <a:avLst/>
          </a:prstGeom>
          <a:noFill/>
          <a:extLst>
            <a:ext uri="{909E8E84-426E-40DD-AFC4-6F175D3DCCD1}">
              <a14:hiddenFill xmlns:a14="http://schemas.microsoft.com/office/drawing/2010/main">
                <a:solidFill>
                  <a:srgbClr val="FFFFFF"/>
                </a:solidFill>
              </a14:hiddenFill>
            </a:ext>
          </a:extLst>
        </p:spPr>
      </p:pic>
      <p:pic>
        <p:nvPicPr>
          <p:cNvPr id="15" name="Picture 2" descr="C:\Users\spring\AppData\Local\Microsoft\Windows\Temporary Internet Files\Content.IE5\H80I2Z82\MC900434457[1].wmf"/>
          <p:cNvPicPr>
            <a:picLocks noChangeAspect="1" noChangeArrowheads="1"/>
          </p:cNvPicPr>
          <p:nvPr/>
        </p:nvPicPr>
        <p:blipFill>
          <a:blip r:embed="rId7" cstate="print">
            <a:duotone>
              <a:prstClr val="black"/>
              <a:schemeClr val="tx2">
                <a:tint val="45000"/>
                <a:satMod val="400000"/>
              </a:schemeClr>
            </a:duotone>
            <a:extLst>
              <a:ext uri="{28A0092B-C50C-407E-A947-70E740481C1C}">
                <a14:useLocalDpi xmlns:a14="http://schemas.microsoft.com/office/drawing/2010/main" val="0"/>
              </a:ext>
            </a:extLst>
          </a:blip>
          <a:srcRect/>
          <a:stretch>
            <a:fillRect/>
          </a:stretch>
        </p:blipFill>
        <p:spPr bwMode="auto">
          <a:xfrm rot="18706673">
            <a:off x="440970" y="3953250"/>
            <a:ext cx="197315" cy="189477"/>
          </a:xfrm>
          <a:prstGeom prst="rect">
            <a:avLst/>
          </a:prstGeom>
          <a:noFill/>
          <a:extLst>
            <a:ext uri="{909E8E84-426E-40DD-AFC4-6F175D3DCCD1}">
              <a14:hiddenFill xmlns:a14="http://schemas.microsoft.com/office/drawing/2010/main">
                <a:solidFill>
                  <a:srgbClr val="FFFFFF"/>
                </a:solidFill>
              </a14:hiddenFill>
            </a:ext>
          </a:extLst>
        </p:spPr>
      </p:pic>
      <p:pic>
        <p:nvPicPr>
          <p:cNvPr id="16" name="Picture 2" descr="C:\Users\spring\AppData\Local\Microsoft\Windows\Temporary Internet Files\Content.IE5\H80I2Z82\MC900434457[1].wmf"/>
          <p:cNvPicPr>
            <a:picLocks noChangeAspect="1" noChangeArrowheads="1"/>
          </p:cNvPicPr>
          <p:nvPr/>
        </p:nvPicPr>
        <p:blipFill>
          <a:blip r:embed="rId7" cstate="print">
            <a:duotone>
              <a:prstClr val="black"/>
              <a:schemeClr val="tx2">
                <a:tint val="45000"/>
                <a:satMod val="400000"/>
              </a:schemeClr>
            </a:duotone>
            <a:extLst>
              <a:ext uri="{28A0092B-C50C-407E-A947-70E740481C1C}">
                <a14:useLocalDpi xmlns:a14="http://schemas.microsoft.com/office/drawing/2010/main" val="0"/>
              </a:ext>
            </a:extLst>
          </a:blip>
          <a:srcRect/>
          <a:stretch>
            <a:fillRect/>
          </a:stretch>
        </p:blipFill>
        <p:spPr bwMode="auto">
          <a:xfrm rot="18706673">
            <a:off x="607928" y="6132055"/>
            <a:ext cx="357265" cy="34307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34372558"/>
      </p:ext>
    </p:extLst>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3" descr="C:\Users\spring\AppData\Local\Microsoft\Windows\Temporary Internet Files\Content.IE5\5KB3CZME\MP900406700[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20782"/>
            <a:ext cx="1143000" cy="761702"/>
          </a:xfrm>
          <a:prstGeom prst="rect">
            <a:avLst/>
          </a:prstGeom>
          <a:noFill/>
          <a:extLst>
            <a:ext uri="{909E8E84-426E-40DD-AFC4-6F175D3DCCD1}">
              <a14:hiddenFill xmlns:a14="http://schemas.microsoft.com/office/drawing/2010/main">
                <a:solidFill>
                  <a:srgbClr val="FFFFFF"/>
                </a:solidFill>
              </a14:hiddenFill>
            </a:ext>
          </a:extLst>
        </p:spPr>
      </p:pic>
      <p:sp>
        <p:nvSpPr>
          <p:cNvPr id="9" name="Title 1"/>
          <p:cNvSpPr txBox="1">
            <a:spLocks/>
          </p:cNvSpPr>
          <p:nvPr/>
        </p:nvSpPr>
        <p:spPr>
          <a:xfrm>
            <a:off x="1295400" y="230189"/>
            <a:ext cx="7467600" cy="510732"/>
          </a:xfrm>
          <a:prstGeom prst="rect">
            <a:avLst/>
          </a:prstGeom>
        </p:spPr>
        <p:txBody>
          <a:bodyPr vert="horz" wrap="square" lIns="0" tIns="0" rIns="0" bIns="0" rtlCol="0" anchor="ctr" anchorCtr="0">
            <a:noAutofit/>
          </a:bodyPr>
          <a:lstStyle>
            <a:lvl1pPr algn="l" defTabSz="914363" rtl="0" eaLnBrk="1" latinLnBrk="0" hangingPunct="1">
              <a:lnSpc>
                <a:spcPct val="90000"/>
              </a:lnSpc>
              <a:spcBef>
                <a:spcPct val="0"/>
              </a:spcBef>
              <a:buNone/>
              <a:defRPr lang="en-US" sz="5400" b="0" kern="1200" cap="none" spc="-15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ea typeface="+mn-ea"/>
                <a:cs typeface="Arial" charset="0"/>
              </a:defRPr>
            </a:lvl1pPr>
          </a:lstStyle>
          <a:p>
            <a:r>
              <a:rPr lang="en-US" dirty="0" smtClean="0"/>
              <a:t>Don’t Blink</a:t>
            </a:r>
            <a:endParaRPr lang="en-US" dirty="0"/>
          </a:p>
        </p:txBody>
      </p:sp>
      <p:sp>
        <p:nvSpPr>
          <p:cNvPr id="2" name="TextBox 1"/>
          <p:cNvSpPr txBox="1"/>
          <p:nvPr/>
        </p:nvSpPr>
        <p:spPr>
          <a:xfrm>
            <a:off x="457200" y="1295400"/>
            <a:ext cx="8305800" cy="4216539"/>
          </a:xfrm>
          <a:prstGeom prst="rect">
            <a:avLst/>
          </a:prstGeom>
          <a:noFill/>
        </p:spPr>
        <p:txBody>
          <a:bodyPr wrap="square" rtlCol="0">
            <a:spAutoFit/>
          </a:bodyPr>
          <a:lstStyle/>
          <a:p>
            <a:r>
              <a:rPr lang="en-US" sz="2400" b="1" dirty="0" smtClean="0">
                <a:solidFill>
                  <a:srgbClr val="C00000"/>
                </a:solidFill>
              </a:rPr>
              <a:t>BEWARE: </a:t>
            </a:r>
            <a:r>
              <a:rPr lang="en-US" sz="2400" b="1" dirty="0" smtClean="0"/>
              <a:t>The number of Program Reviews being conducted are on the rise</a:t>
            </a:r>
          </a:p>
          <a:p>
            <a:endParaRPr lang="en-US" sz="1200" b="1" dirty="0" smtClean="0"/>
          </a:p>
          <a:p>
            <a:r>
              <a:rPr lang="en-US" sz="2400" b="1" dirty="0" smtClean="0">
                <a:solidFill>
                  <a:srgbClr val="C00000"/>
                </a:solidFill>
              </a:rPr>
              <a:t>Message:  </a:t>
            </a:r>
            <a:r>
              <a:rPr lang="en-US" sz="2400" b="1" dirty="0" smtClean="0"/>
              <a:t>Be Proactive!</a:t>
            </a:r>
          </a:p>
          <a:p>
            <a:endParaRPr lang="en-US" i="1" dirty="0" smtClean="0"/>
          </a:p>
          <a:p>
            <a:r>
              <a:rPr lang="en-US" sz="2000" b="1" dirty="0" smtClean="0"/>
              <a:t>When we asked a  Program Review Specialist  with the Department of Education what we should communicate to schools, the answer was:</a:t>
            </a:r>
          </a:p>
          <a:p>
            <a:endParaRPr lang="en-US" sz="1200" dirty="0"/>
          </a:p>
          <a:p>
            <a:endParaRPr lang="en-US" sz="2400" dirty="0" smtClean="0"/>
          </a:p>
          <a:p>
            <a:r>
              <a:rPr lang="en-US" sz="2400" dirty="0" smtClean="0"/>
              <a:t>“</a:t>
            </a:r>
            <a:r>
              <a:rPr lang="en-US" sz="2400" dirty="0" smtClean="0"/>
              <a:t>Ensure the processes and procedures are in place for problem resolution. Failure to resolve student issues at the school level is an express invitation for a program review.”</a:t>
            </a:r>
            <a:endParaRPr lang="en-US" dirty="0" smtClean="0"/>
          </a:p>
          <a:p>
            <a:endParaRPr lang="en-US" b="1" dirty="0"/>
          </a:p>
        </p:txBody>
      </p:sp>
    </p:spTree>
    <p:extLst>
      <p:ext uri="{BB962C8B-B14F-4D97-AF65-F5344CB8AC3E}">
        <p14:creationId xmlns:p14="http://schemas.microsoft.com/office/powerpoint/2010/main" val="2948902300"/>
      </p:ext>
    </p:extLst>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1" y="914400"/>
            <a:ext cx="8534400" cy="1107996"/>
          </a:xfrm>
          <a:prstGeom prst="rect">
            <a:avLst/>
          </a:prstGeom>
        </p:spPr>
        <p:txBody>
          <a:bodyPr wrap="square">
            <a:spAutoFit/>
          </a:bodyPr>
          <a:lstStyle/>
          <a:p>
            <a:pPr algn="ctr"/>
            <a:r>
              <a:rPr lang="en-US" sz="2400" b="1" dirty="0"/>
              <a:t>Top </a:t>
            </a:r>
            <a:r>
              <a:rPr lang="en-US" sz="2400" b="1" dirty="0" smtClean="0"/>
              <a:t>Financial Aid Program </a:t>
            </a:r>
            <a:r>
              <a:rPr lang="en-US" sz="2400" b="1" dirty="0"/>
              <a:t>Review </a:t>
            </a:r>
            <a:r>
              <a:rPr lang="en-US" sz="2400" b="1" dirty="0" smtClean="0"/>
              <a:t>Findings</a:t>
            </a:r>
          </a:p>
          <a:p>
            <a:pPr algn="ctr"/>
            <a:r>
              <a:rPr lang="en-US" sz="2400" b="1" dirty="0" smtClean="0"/>
              <a:t>Identified </a:t>
            </a:r>
            <a:r>
              <a:rPr lang="en-US" sz="2400" b="1" dirty="0"/>
              <a:t>at the July 2012 DE </a:t>
            </a:r>
            <a:r>
              <a:rPr lang="en-US" sz="2400" b="1" dirty="0" smtClean="0"/>
              <a:t>Conference</a:t>
            </a:r>
            <a:endParaRPr lang="en-US" sz="2400" b="1" dirty="0"/>
          </a:p>
          <a:p>
            <a:endParaRPr lang="en-US" dirty="0"/>
          </a:p>
        </p:txBody>
      </p:sp>
      <p:sp>
        <p:nvSpPr>
          <p:cNvPr id="3" name="Rectangle 2"/>
          <p:cNvSpPr/>
          <p:nvPr/>
        </p:nvSpPr>
        <p:spPr>
          <a:xfrm>
            <a:off x="395454" y="2127885"/>
            <a:ext cx="8420099" cy="4422749"/>
          </a:xfrm>
          <a:prstGeom prst="rect">
            <a:avLst/>
          </a:prstGeom>
        </p:spPr>
        <p:txBody>
          <a:bodyPr wrap="square">
            <a:spAutoFit/>
          </a:bodyPr>
          <a:lstStyle/>
          <a:p>
            <a:pPr marL="342900" indent="-342900">
              <a:spcBef>
                <a:spcPts val="600"/>
              </a:spcBef>
              <a:buFont typeface="+mj-lt"/>
              <a:buAutoNum type="arabicPeriod"/>
            </a:pPr>
            <a:r>
              <a:rPr lang="en-US" dirty="0"/>
              <a:t>R2T4 calculation errors</a:t>
            </a:r>
          </a:p>
          <a:p>
            <a:pPr marL="342900" indent="-342900">
              <a:spcBef>
                <a:spcPts val="600"/>
              </a:spcBef>
              <a:buFont typeface="+mj-lt"/>
              <a:buAutoNum type="arabicPeriod"/>
            </a:pPr>
            <a:r>
              <a:rPr lang="en-US" dirty="0"/>
              <a:t>Verification violations</a:t>
            </a:r>
          </a:p>
          <a:p>
            <a:pPr marL="342900" indent="-342900">
              <a:spcBef>
                <a:spcPts val="600"/>
              </a:spcBef>
              <a:buFont typeface="+mj-lt"/>
              <a:buAutoNum type="arabicPeriod"/>
            </a:pPr>
            <a:r>
              <a:rPr lang="en-US" dirty="0"/>
              <a:t>Entrance/Exit counseling deficiencies</a:t>
            </a:r>
          </a:p>
          <a:p>
            <a:pPr marL="342900" indent="-342900">
              <a:spcBef>
                <a:spcPts val="600"/>
              </a:spcBef>
              <a:buFont typeface="+mj-lt"/>
              <a:buAutoNum type="arabicPeriod"/>
            </a:pPr>
            <a:r>
              <a:rPr lang="en-US" dirty="0"/>
              <a:t>Crime awareness requirements not met</a:t>
            </a:r>
          </a:p>
          <a:p>
            <a:pPr marL="342900" indent="-342900">
              <a:spcBef>
                <a:spcPts val="600"/>
              </a:spcBef>
              <a:buFont typeface="+mj-lt"/>
              <a:buAutoNum type="arabicPeriod"/>
            </a:pPr>
            <a:r>
              <a:rPr lang="en-US" dirty="0"/>
              <a:t>Student credit balance deficiencies</a:t>
            </a:r>
          </a:p>
          <a:p>
            <a:pPr marL="342900" indent="-342900">
              <a:spcBef>
                <a:spcPts val="600"/>
              </a:spcBef>
              <a:buFont typeface="+mj-lt"/>
              <a:buAutoNum type="arabicPeriod"/>
            </a:pPr>
            <a:r>
              <a:rPr lang="en-US" dirty="0"/>
              <a:t>Satisfactory Academic Progress policy not adequately developed/monitored</a:t>
            </a:r>
          </a:p>
          <a:p>
            <a:pPr marL="342900" indent="-342900">
              <a:lnSpc>
                <a:spcPct val="90000"/>
              </a:lnSpc>
              <a:spcBef>
                <a:spcPts val="600"/>
              </a:spcBef>
              <a:buFont typeface="+mj-lt"/>
              <a:buAutoNum type="arabicPeriod"/>
            </a:pPr>
            <a:r>
              <a:rPr lang="en-US" dirty="0" smtClean="0"/>
              <a:t>R2T4 </a:t>
            </a:r>
            <a:r>
              <a:rPr lang="en-US" dirty="0"/>
              <a:t>funds made late </a:t>
            </a:r>
          </a:p>
          <a:p>
            <a:pPr marL="342900" indent="-342900">
              <a:lnSpc>
                <a:spcPct val="90000"/>
              </a:lnSpc>
              <a:spcBef>
                <a:spcPts val="600"/>
              </a:spcBef>
              <a:buFont typeface="+mj-lt"/>
              <a:buAutoNum type="arabicPeriod"/>
            </a:pPr>
            <a:r>
              <a:rPr lang="en-US" dirty="0"/>
              <a:t>Pell Grant overpayments/ underpayments </a:t>
            </a:r>
          </a:p>
          <a:p>
            <a:pPr marL="342900" indent="-342900">
              <a:lnSpc>
                <a:spcPct val="90000"/>
              </a:lnSpc>
              <a:spcBef>
                <a:spcPts val="600"/>
              </a:spcBef>
              <a:buFont typeface="+mj-lt"/>
              <a:buAutoNum type="arabicPeriod"/>
            </a:pPr>
            <a:r>
              <a:rPr lang="en-US" dirty="0"/>
              <a:t>Account records inadequate/not reconciled</a:t>
            </a:r>
          </a:p>
          <a:p>
            <a:pPr marL="342900" indent="-342900">
              <a:lnSpc>
                <a:spcPct val="90000"/>
              </a:lnSpc>
              <a:spcBef>
                <a:spcPts val="600"/>
              </a:spcBef>
              <a:buFont typeface="+mj-lt"/>
              <a:buAutoNum type="arabicPeriod"/>
            </a:pPr>
            <a:r>
              <a:rPr lang="en-US" dirty="0"/>
              <a:t>Inaccurate recordkeeping</a:t>
            </a:r>
          </a:p>
          <a:p>
            <a:pPr marL="342900" indent="-342900">
              <a:lnSpc>
                <a:spcPct val="90000"/>
              </a:lnSpc>
              <a:spcBef>
                <a:spcPts val="600"/>
              </a:spcBef>
              <a:buFont typeface="+mj-lt"/>
              <a:buAutoNum type="arabicPeriod"/>
            </a:pPr>
            <a:r>
              <a:rPr lang="en-US" dirty="0"/>
              <a:t>Lack of administrative capability</a:t>
            </a:r>
          </a:p>
          <a:p>
            <a:pPr marL="342900" indent="-342900">
              <a:lnSpc>
                <a:spcPct val="90000"/>
              </a:lnSpc>
              <a:spcBef>
                <a:spcPts val="600"/>
              </a:spcBef>
              <a:buFont typeface="+mj-lt"/>
              <a:buAutoNum type="arabicPeriod"/>
            </a:pPr>
            <a:r>
              <a:rPr lang="en-US" dirty="0"/>
              <a:t>Information in student files missing/ </a:t>
            </a:r>
            <a:r>
              <a:rPr lang="en-US" dirty="0" smtClean="0"/>
              <a:t>inconsistent</a:t>
            </a:r>
          </a:p>
          <a:p>
            <a:pPr>
              <a:lnSpc>
                <a:spcPct val="90000"/>
              </a:lnSpc>
              <a:spcBef>
                <a:spcPts val="600"/>
              </a:spcBef>
            </a:pPr>
            <a:endParaRPr lang="en-US" dirty="0"/>
          </a:p>
        </p:txBody>
      </p:sp>
      <p:pic>
        <p:nvPicPr>
          <p:cNvPr id="4" name="Picture 3" descr="C:\Users\spring\AppData\Local\Microsoft\Windows\Temporary Internet Files\Content.IE5\5KB3CZME\MP900406700[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20782"/>
            <a:ext cx="1143000" cy="761702"/>
          </a:xfrm>
          <a:prstGeom prst="rect">
            <a:avLst/>
          </a:prstGeom>
          <a:noFill/>
          <a:extLst>
            <a:ext uri="{909E8E84-426E-40DD-AFC4-6F175D3DCCD1}">
              <a14:hiddenFill xmlns:a14="http://schemas.microsoft.com/office/drawing/2010/main">
                <a:solidFill>
                  <a:srgbClr val="FFFFFF"/>
                </a:solidFill>
              </a14:hiddenFill>
            </a:ext>
          </a:extLst>
        </p:spPr>
      </p:pic>
      <p:sp>
        <p:nvSpPr>
          <p:cNvPr id="5" name="Title 1"/>
          <p:cNvSpPr txBox="1">
            <a:spLocks/>
          </p:cNvSpPr>
          <p:nvPr/>
        </p:nvSpPr>
        <p:spPr>
          <a:xfrm>
            <a:off x="1295400" y="230189"/>
            <a:ext cx="7467600" cy="510732"/>
          </a:xfrm>
          <a:prstGeom prst="rect">
            <a:avLst/>
          </a:prstGeom>
        </p:spPr>
        <p:txBody>
          <a:bodyPr vert="horz" wrap="square" lIns="0" tIns="0" rIns="0" bIns="0" rtlCol="0" anchor="ctr" anchorCtr="0">
            <a:noAutofit/>
          </a:bodyPr>
          <a:lstStyle>
            <a:lvl1pPr algn="l" defTabSz="914363" rtl="0" eaLnBrk="1" latinLnBrk="0" hangingPunct="1">
              <a:lnSpc>
                <a:spcPct val="90000"/>
              </a:lnSpc>
              <a:spcBef>
                <a:spcPct val="0"/>
              </a:spcBef>
              <a:buNone/>
              <a:defRPr lang="en-US" sz="5400" b="0" kern="1200" cap="none" spc="-15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ea typeface="+mn-ea"/>
                <a:cs typeface="Arial" charset="0"/>
              </a:defRPr>
            </a:lvl1pPr>
          </a:lstStyle>
          <a:p>
            <a:r>
              <a:rPr lang="en-US" dirty="0" smtClean="0"/>
              <a:t>Don’t Blink</a:t>
            </a:r>
            <a:endParaRPr lang="en-US" dirty="0"/>
          </a:p>
        </p:txBody>
      </p:sp>
    </p:spTree>
    <p:extLst>
      <p:ext uri="{BB962C8B-B14F-4D97-AF65-F5344CB8AC3E}">
        <p14:creationId xmlns:p14="http://schemas.microsoft.com/office/powerpoint/2010/main" val="1536318555"/>
      </p:ext>
    </p:extLst>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66800" y="2490952"/>
            <a:ext cx="7315200" cy="3732560"/>
          </a:xfrm>
          <a:prstGeom prst="rect">
            <a:avLst/>
          </a:prstGeom>
        </p:spPr>
        <p:txBody>
          <a:bodyPr wrap="square">
            <a:spAutoFit/>
          </a:bodyPr>
          <a:lstStyle/>
          <a:p>
            <a:pPr marL="514350" lvl="0" indent="-514350" eaLnBrk="0" fontAlgn="base" hangingPunct="0">
              <a:lnSpc>
                <a:spcPct val="150000"/>
              </a:lnSpc>
              <a:spcBef>
                <a:spcPts val="600"/>
              </a:spcBef>
              <a:spcAft>
                <a:spcPct val="0"/>
              </a:spcAft>
              <a:buFont typeface="+mj-lt"/>
              <a:buAutoNum type="arabicPeriod"/>
            </a:pPr>
            <a:r>
              <a:rPr lang="en-US" sz="2400" kern="0" dirty="0">
                <a:solidFill>
                  <a:srgbClr val="000000"/>
                </a:solidFill>
                <a:latin typeface="Arial"/>
                <a:ea typeface="MS PGothic" pitchFamily="34" charset="-128"/>
              </a:rPr>
              <a:t>R2T4 calculation errors</a:t>
            </a:r>
          </a:p>
          <a:p>
            <a:pPr marL="514350" lvl="0" indent="-514350" eaLnBrk="0" fontAlgn="base" hangingPunct="0">
              <a:lnSpc>
                <a:spcPct val="150000"/>
              </a:lnSpc>
              <a:spcBef>
                <a:spcPts val="600"/>
              </a:spcBef>
              <a:spcAft>
                <a:spcPct val="0"/>
              </a:spcAft>
              <a:buFont typeface="+mj-lt"/>
              <a:buAutoNum type="arabicPeriod"/>
            </a:pPr>
            <a:r>
              <a:rPr lang="en-US" sz="2400" kern="0" dirty="0">
                <a:solidFill>
                  <a:srgbClr val="000000"/>
                </a:solidFill>
                <a:latin typeface="Arial"/>
                <a:ea typeface="MS PGothic" pitchFamily="34" charset="-128"/>
              </a:rPr>
              <a:t>R2T4 funds made late</a:t>
            </a:r>
          </a:p>
          <a:p>
            <a:pPr marL="514350" lvl="0" indent="-514350" eaLnBrk="0" fontAlgn="base" hangingPunct="0">
              <a:lnSpc>
                <a:spcPct val="150000"/>
              </a:lnSpc>
              <a:spcBef>
                <a:spcPts val="600"/>
              </a:spcBef>
              <a:spcAft>
                <a:spcPct val="0"/>
              </a:spcAft>
              <a:buFont typeface="+mj-lt"/>
              <a:buAutoNum type="arabicPeriod"/>
            </a:pPr>
            <a:r>
              <a:rPr lang="en-US" sz="2400" kern="0" dirty="0">
                <a:solidFill>
                  <a:srgbClr val="000000"/>
                </a:solidFill>
                <a:latin typeface="Arial"/>
                <a:ea typeface="MS PGothic" pitchFamily="34" charset="-128"/>
              </a:rPr>
              <a:t>Pell Grant overpayment/underpayment</a:t>
            </a:r>
          </a:p>
          <a:p>
            <a:pPr marL="514350" lvl="0" indent="-514350" eaLnBrk="0" fontAlgn="base" hangingPunct="0">
              <a:lnSpc>
                <a:spcPct val="150000"/>
              </a:lnSpc>
              <a:spcBef>
                <a:spcPts val="600"/>
              </a:spcBef>
              <a:spcAft>
                <a:spcPct val="0"/>
              </a:spcAft>
              <a:buFont typeface="+mj-lt"/>
              <a:buAutoNum type="arabicPeriod"/>
            </a:pPr>
            <a:r>
              <a:rPr lang="en-US" sz="2400" kern="0" dirty="0">
                <a:solidFill>
                  <a:srgbClr val="000000"/>
                </a:solidFill>
                <a:latin typeface="Arial"/>
                <a:ea typeface="MS PGothic" pitchFamily="34" charset="-128"/>
              </a:rPr>
              <a:t>Verification violations</a:t>
            </a:r>
          </a:p>
          <a:p>
            <a:pPr marL="514350" lvl="0" indent="-514350" eaLnBrk="0" fontAlgn="base" hangingPunct="0">
              <a:lnSpc>
                <a:spcPct val="150000"/>
              </a:lnSpc>
              <a:spcBef>
                <a:spcPts val="600"/>
              </a:spcBef>
              <a:spcAft>
                <a:spcPct val="0"/>
              </a:spcAft>
              <a:buFont typeface="+mj-lt"/>
              <a:buAutoNum type="arabicPeriod"/>
            </a:pPr>
            <a:r>
              <a:rPr lang="en-US" sz="2400" kern="0" dirty="0">
                <a:solidFill>
                  <a:srgbClr val="000000"/>
                </a:solidFill>
                <a:latin typeface="Arial"/>
                <a:ea typeface="MS PGothic" pitchFamily="34" charset="-128"/>
              </a:rPr>
              <a:t>Student credit balance deficiencies</a:t>
            </a:r>
          </a:p>
          <a:p>
            <a:pPr marL="514350" lvl="0" indent="-514350" eaLnBrk="0" fontAlgn="base" hangingPunct="0">
              <a:lnSpc>
                <a:spcPct val="150000"/>
              </a:lnSpc>
              <a:spcBef>
                <a:spcPts val="600"/>
              </a:spcBef>
              <a:spcAft>
                <a:spcPct val="0"/>
              </a:spcAft>
              <a:buFont typeface="+mj-lt"/>
              <a:buAutoNum type="arabicPeriod"/>
            </a:pPr>
            <a:r>
              <a:rPr lang="en-US" sz="2400" kern="0" dirty="0">
                <a:solidFill>
                  <a:srgbClr val="000000"/>
                </a:solidFill>
                <a:latin typeface="Arial"/>
                <a:ea typeface="MS PGothic" pitchFamily="34" charset="-128"/>
              </a:rPr>
              <a:t>Entrance/Exit counseling deficiencies</a:t>
            </a:r>
          </a:p>
        </p:txBody>
      </p:sp>
      <p:sp>
        <p:nvSpPr>
          <p:cNvPr id="3" name="Rectangle 2"/>
          <p:cNvSpPr/>
          <p:nvPr/>
        </p:nvSpPr>
        <p:spPr>
          <a:xfrm>
            <a:off x="457200" y="1066800"/>
            <a:ext cx="8077200" cy="954107"/>
          </a:xfrm>
          <a:prstGeom prst="rect">
            <a:avLst/>
          </a:prstGeom>
        </p:spPr>
        <p:txBody>
          <a:bodyPr wrap="square">
            <a:spAutoFit/>
          </a:bodyPr>
          <a:lstStyle/>
          <a:p>
            <a:pPr algn="ctr"/>
            <a:r>
              <a:rPr lang="en-US" sz="2800" b="1" dirty="0"/>
              <a:t>Findings on Both </a:t>
            </a:r>
            <a:r>
              <a:rPr lang="en-US" sz="2800" b="1" dirty="0" smtClean="0"/>
              <a:t>Audit and Program Review Lists </a:t>
            </a:r>
            <a:endParaRPr lang="en-US" sz="2800" b="1" dirty="0" smtClean="0"/>
          </a:p>
          <a:p>
            <a:pPr algn="ctr"/>
            <a:r>
              <a:rPr lang="en-US" sz="2800" b="1" dirty="0" smtClean="0"/>
              <a:t>July </a:t>
            </a:r>
            <a:r>
              <a:rPr lang="en-US" sz="2800" b="1" dirty="0" smtClean="0"/>
              <a:t>2012 </a:t>
            </a:r>
            <a:endParaRPr lang="en-US" sz="2800" b="1" dirty="0"/>
          </a:p>
        </p:txBody>
      </p:sp>
      <p:pic>
        <p:nvPicPr>
          <p:cNvPr id="4" name="Picture 3" descr="C:\Users\spring\AppData\Local\Microsoft\Windows\Temporary Internet Files\Content.IE5\5KB3CZME\MP900406700[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20782"/>
            <a:ext cx="1143000" cy="761702"/>
          </a:xfrm>
          <a:prstGeom prst="rect">
            <a:avLst/>
          </a:prstGeom>
          <a:noFill/>
          <a:extLst>
            <a:ext uri="{909E8E84-426E-40DD-AFC4-6F175D3DCCD1}">
              <a14:hiddenFill xmlns:a14="http://schemas.microsoft.com/office/drawing/2010/main">
                <a:solidFill>
                  <a:srgbClr val="FFFFFF"/>
                </a:solidFill>
              </a14:hiddenFill>
            </a:ext>
          </a:extLst>
        </p:spPr>
      </p:pic>
      <p:sp>
        <p:nvSpPr>
          <p:cNvPr id="5" name="Title 1"/>
          <p:cNvSpPr txBox="1">
            <a:spLocks/>
          </p:cNvSpPr>
          <p:nvPr/>
        </p:nvSpPr>
        <p:spPr>
          <a:xfrm>
            <a:off x="1295400" y="230189"/>
            <a:ext cx="7467600" cy="510732"/>
          </a:xfrm>
          <a:prstGeom prst="rect">
            <a:avLst/>
          </a:prstGeom>
        </p:spPr>
        <p:txBody>
          <a:bodyPr vert="horz" wrap="square" lIns="0" tIns="0" rIns="0" bIns="0" rtlCol="0" anchor="ctr" anchorCtr="0">
            <a:noAutofit/>
          </a:bodyPr>
          <a:lstStyle>
            <a:lvl1pPr algn="l" defTabSz="914363" rtl="0" eaLnBrk="1" latinLnBrk="0" hangingPunct="1">
              <a:lnSpc>
                <a:spcPct val="90000"/>
              </a:lnSpc>
              <a:spcBef>
                <a:spcPct val="0"/>
              </a:spcBef>
              <a:buNone/>
              <a:defRPr lang="en-US" sz="5400" b="0" kern="1200" cap="none" spc="-15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ea typeface="+mn-ea"/>
                <a:cs typeface="Arial" charset="0"/>
              </a:defRPr>
            </a:lvl1pPr>
          </a:lstStyle>
          <a:p>
            <a:r>
              <a:rPr lang="en-US" dirty="0" smtClean="0"/>
              <a:t>Don’t Blink</a:t>
            </a:r>
            <a:endParaRPr lang="en-US" dirty="0"/>
          </a:p>
        </p:txBody>
      </p:sp>
      <p:pic>
        <p:nvPicPr>
          <p:cNvPr id="6" name="Picture 2" descr="C:\Users\spring\AppData\Local\Microsoft\Windows\Temporary Internet Files\Content.IE5\H80I2Z82\MC900434457[1].wmf"/>
          <p:cNvPicPr>
            <a:picLocks noChangeAspect="1" noChangeArrowheads="1"/>
          </p:cNvPicPr>
          <p:nvPr/>
        </p:nvPicPr>
        <p:blipFill>
          <a:blip r:embed="rId3" cstate="print">
            <a:duotone>
              <a:prstClr val="black"/>
              <a:schemeClr val="accent3">
                <a:tint val="45000"/>
                <a:satMod val="400000"/>
              </a:schemeClr>
            </a:duotone>
            <a:extLst>
              <a:ext uri="{28A0092B-C50C-407E-A947-70E740481C1C}">
                <a14:useLocalDpi xmlns:a14="http://schemas.microsoft.com/office/drawing/2010/main" val="0"/>
              </a:ext>
            </a:extLst>
          </a:blip>
          <a:srcRect/>
          <a:stretch>
            <a:fillRect/>
          </a:stretch>
        </p:blipFill>
        <p:spPr bwMode="auto">
          <a:xfrm rot="18706673">
            <a:off x="6880165" y="5723636"/>
            <a:ext cx="514522" cy="494083"/>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2" descr="C:\Users\spring\AppData\Local\Microsoft\Windows\Temporary Internet Files\Content.IE5\H80I2Z82\MC900434457[1].wmf"/>
          <p:cNvPicPr>
            <a:picLocks noChangeAspect="1" noChangeArrowheads="1"/>
          </p:cNvPicPr>
          <p:nvPr/>
        </p:nvPicPr>
        <p:blipFill>
          <a:blip r:embed="rId3" cstate="print">
            <a:duotone>
              <a:prstClr val="black"/>
              <a:schemeClr val="tx2">
                <a:tint val="45000"/>
                <a:satMod val="400000"/>
              </a:schemeClr>
            </a:duotone>
            <a:extLst>
              <a:ext uri="{28A0092B-C50C-407E-A947-70E740481C1C}">
                <a14:useLocalDpi xmlns:a14="http://schemas.microsoft.com/office/drawing/2010/main" val="0"/>
              </a:ext>
            </a:extLst>
          </a:blip>
          <a:srcRect/>
          <a:stretch>
            <a:fillRect/>
          </a:stretch>
        </p:blipFill>
        <p:spPr bwMode="auto">
          <a:xfrm rot="18706673">
            <a:off x="4830649" y="3157397"/>
            <a:ext cx="514522" cy="49408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09260500"/>
      </p:ext>
    </p:extLst>
  </p:cSld>
  <p:clrMapOvr>
    <a:masterClrMapping/>
  </p:clrMapOvr>
  <p:transition>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1066801"/>
            <a:ext cx="8382000" cy="4924425"/>
          </a:xfrm>
          <a:prstGeom prst="rect">
            <a:avLst/>
          </a:prstGeom>
        </p:spPr>
        <p:txBody>
          <a:bodyPr wrap="square">
            <a:spAutoFit/>
          </a:bodyPr>
          <a:lstStyle/>
          <a:p>
            <a:pPr algn="ctr"/>
            <a:r>
              <a:rPr lang="en-US" sz="2800" b="1" dirty="0"/>
              <a:t>Retaking </a:t>
            </a:r>
            <a:r>
              <a:rPr lang="en-US" sz="2800" b="1" dirty="0" smtClean="0"/>
              <a:t>Courses</a:t>
            </a:r>
            <a:endParaRPr lang="en-US" sz="2800" dirty="0" smtClean="0"/>
          </a:p>
          <a:p>
            <a:endParaRPr lang="en-US" sz="2800" dirty="0" smtClean="0"/>
          </a:p>
          <a:p>
            <a:r>
              <a:rPr lang="en-US" sz="2400" dirty="0" smtClean="0"/>
              <a:t>The </a:t>
            </a:r>
            <a:r>
              <a:rPr lang="en-US" sz="2400" dirty="0"/>
              <a:t>new regulations related to retaking coursework only apply to the definition of full-time for undergraduate </a:t>
            </a:r>
            <a:r>
              <a:rPr lang="en-US" sz="2400" dirty="0" smtClean="0"/>
              <a:t>students</a:t>
            </a:r>
          </a:p>
          <a:p>
            <a:endParaRPr lang="en-US" sz="2400" dirty="0" smtClean="0"/>
          </a:p>
          <a:p>
            <a:r>
              <a:rPr lang="en-US" sz="2400" dirty="0" smtClean="0"/>
              <a:t>You </a:t>
            </a:r>
            <a:r>
              <a:rPr lang="en-US" sz="2400" dirty="0"/>
              <a:t>may include any repetition of the program in a student's enrollment status for a term as long as the student has never passed the course. If the student passes the course, you may include one repetition after passing the course. Any second or subsequent repetition of the passed course may not be included in the student's enrollment status for purposes of the title IV, HEA, programs</a:t>
            </a:r>
            <a:r>
              <a:rPr lang="en-US" sz="2400" dirty="0" smtClean="0"/>
              <a:t>.</a:t>
            </a:r>
            <a:endParaRPr lang="en-US" sz="2400" b="1" i="1" dirty="0" smtClean="0"/>
          </a:p>
          <a:p>
            <a:endParaRPr lang="en-US" dirty="0" smtClean="0"/>
          </a:p>
        </p:txBody>
      </p:sp>
      <p:pic>
        <p:nvPicPr>
          <p:cNvPr id="3" name="Picture 2" descr="C:\Users\spring\AppData\Local\Microsoft\Windows\Temporary Internet Files\Content.IE5\5KB3CZME\MP900406700[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20782"/>
            <a:ext cx="1143000" cy="761702"/>
          </a:xfrm>
          <a:prstGeom prst="rect">
            <a:avLst/>
          </a:prstGeom>
          <a:noFill/>
          <a:extLst>
            <a:ext uri="{909E8E84-426E-40DD-AFC4-6F175D3DCCD1}">
              <a14:hiddenFill xmlns:a14="http://schemas.microsoft.com/office/drawing/2010/main">
                <a:solidFill>
                  <a:srgbClr val="FFFFFF"/>
                </a:solidFill>
              </a14:hiddenFill>
            </a:ext>
          </a:extLst>
        </p:spPr>
      </p:pic>
      <p:sp>
        <p:nvSpPr>
          <p:cNvPr id="4" name="Title 1"/>
          <p:cNvSpPr txBox="1">
            <a:spLocks/>
          </p:cNvSpPr>
          <p:nvPr/>
        </p:nvSpPr>
        <p:spPr>
          <a:xfrm>
            <a:off x="1295400" y="230189"/>
            <a:ext cx="7467600" cy="510732"/>
          </a:xfrm>
          <a:prstGeom prst="rect">
            <a:avLst/>
          </a:prstGeom>
        </p:spPr>
        <p:txBody>
          <a:bodyPr vert="horz" wrap="square" lIns="0" tIns="0" rIns="0" bIns="0" rtlCol="0" anchor="ctr" anchorCtr="0">
            <a:noAutofit/>
          </a:bodyPr>
          <a:lstStyle>
            <a:lvl1pPr algn="l" defTabSz="914363" rtl="0" eaLnBrk="1" latinLnBrk="0" hangingPunct="1">
              <a:lnSpc>
                <a:spcPct val="90000"/>
              </a:lnSpc>
              <a:spcBef>
                <a:spcPct val="0"/>
              </a:spcBef>
              <a:buNone/>
              <a:defRPr lang="en-US" sz="5400" b="0" kern="1200" cap="none" spc="-15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ea typeface="+mn-ea"/>
                <a:cs typeface="Arial" charset="0"/>
              </a:defRPr>
            </a:lvl1pPr>
          </a:lstStyle>
          <a:p>
            <a:r>
              <a:rPr lang="en-US" dirty="0" smtClean="0"/>
              <a:t>Don’t Blink</a:t>
            </a:r>
            <a:endParaRPr lang="en-US" dirty="0"/>
          </a:p>
        </p:txBody>
      </p:sp>
    </p:spTree>
    <p:extLst>
      <p:ext uri="{BB962C8B-B14F-4D97-AF65-F5344CB8AC3E}">
        <p14:creationId xmlns:p14="http://schemas.microsoft.com/office/powerpoint/2010/main" val="4192976260"/>
      </p:ext>
    </p:extLst>
  </p:cSld>
  <p:clrMapOvr>
    <a:masterClrMapping/>
  </p:clrMapOvr>
  <p:transition>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3" descr="C:\Users\spring\AppData\Local\Microsoft\Windows\Temporary Internet Files\Content.IE5\5KB3CZME\MP900406700[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20782"/>
            <a:ext cx="1143000" cy="761702"/>
          </a:xfrm>
          <a:prstGeom prst="rect">
            <a:avLst/>
          </a:prstGeom>
          <a:noFill/>
          <a:extLst>
            <a:ext uri="{909E8E84-426E-40DD-AFC4-6F175D3DCCD1}">
              <a14:hiddenFill xmlns:a14="http://schemas.microsoft.com/office/drawing/2010/main">
                <a:solidFill>
                  <a:srgbClr val="FFFFFF"/>
                </a:solidFill>
              </a14:hiddenFill>
            </a:ext>
          </a:extLst>
        </p:spPr>
      </p:pic>
      <p:sp>
        <p:nvSpPr>
          <p:cNvPr id="9" name="Title 1"/>
          <p:cNvSpPr txBox="1">
            <a:spLocks/>
          </p:cNvSpPr>
          <p:nvPr/>
        </p:nvSpPr>
        <p:spPr>
          <a:xfrm>
            <a:off x="1295400" y="230189"/>
            <a:ext cx="7467600" cy="510732"/>
          </a:xfrm>
          <a:prstGeom prst="rect">
            <a:avLst/>
          </a:prstGeom>
        </p:spPr>
        <p:txBody>
          <a:bodyPr vert="horz" wrap="square" lIns="0" tIns="0" rIns="0" bIns="0" rtlCol="0" anchor="ctr" anchorCtr="0">
            <a:noAutofit/>
          </a:bodyPr>
          <a:lstStyle>
            <a:lvl1pPr algn="l" defTabSz="914363" rtl="0" eaLnBrk="1" latinLnBrk="0" hangingPunct="1">
              <a:lnSpc>
                <a:spcPct val="90000"/>
              </a:lnSpc>
              <a:spcBef>
                <a:spcPct val="0"/>
              </a:spcBef>
              <a:buNone/>
              <a:defRPr lang="en-US" sz="5400" b="0" kern="1200" cap="none" spc="-15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ea typeface="+mn-ea"/>
                <a:cs typeface="Arial" charset="0"/>
              </a:defRPr>
            </a:lvl1pPr>
          </a:lstStyle>
          <a:p>
            <a:r>
              <a:rPr lang="en-US" dirty="0" smtClean="0"/>
              <a:t>Don’t Blink</a:t>
            </a:r>
            <a:endParaRPr lang="en-US" dirty="0"/>
          </a:p>
        </p:txBody>
      </p:sp>
      <p:pic>
        <p:nvPicPr>
          <p:cNvPr id="3" name="Picture 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20527" y="1623848"/>
            <a:ext cx="8642473" cy="3916685"/>
          </a:xfrm>
          <a:prstGeom prst="rect">
            <a:avLst/>
          </a:prstGeom>
        </p:spPr>
      </p:pic>
      <p:sp>
        <p:nvSpPr>
          <p:cNvPr id="2" name="TextBox 1"/>
          <p:cNvSpPr txBox="1"/>
          <p:nvPr/>
        </p:nvSpPr>
        <p:spPr>
          <a:xfrm>
            <a:off x="457200" y="990600"/>
            <a:ext cx="8001000" cy="5386090"/>
          </a:xfrm>
          <a:prstGeom prst="rect">
            <a:avLst/>
          </a:prstGeom>
          <a:noFill/>
        </p:spPr>
        <p:txBody>
          <a:bodyPr wrap="square" rtlCol="0">
            <a:spAutoFit/>
          </a:bodyPr>
          <a:lstStyle/>
          <a:p>
            <a:pPr algn="ctr"/>
            <a:r>
              <a:rPr lang="en-US" sz="4000" b="1" dirty="0" smtClean="0"/>
              <a:t>Thank you for your time!</a:t>
            </a:r>
          </a:p>
          <a:p>
            <a:pPr algn="ctr"/>
            <a:endParaRPr lang="en-US" sz="4400" b="1" dirty="0" smtClean="0"/>
          </a:p>
          <a:p>
            <a:pPr algn="ctr"/>
            <a:endParaRPr lang="en-US" sz="4000" b="1" dirty="0"/>
          </a:p>
          <a:p>
            <a:pPr algn="ctr"/>
            <a:endParaRPr lang="en-US" sz="4000" b="1" dirty="0" smtClean="0"/>
          </a:p>
          <a:p>
            <a:pPr algn="ctr"/>
            <a:endParaRPr lang="en-US" sz="4000" b="1" dirty="0" smtClean="0"/>
          </a:p>
          <a:p>
            <a:pPr algn="ctr"/>
            <a:endParaRPr lang="en-US" sz="4000" b="1" dirty="0"/>
          </a:p>
          <a:p>
            <a:pPr algn="ctr"/>
            <a:endParaRPr lang="en-US" sz="4000" b="1" dirty="0" smtClean="0"/>
          </a:p>
          <a:p>
            <a:pPr algn="ctr"/>
            <a:r>
              <a:rPr lang="en-US" sz="4000" b="1" dirty="0" smtClean="0"/>
              <a:t>QUESTIONS-</a:t>
            </a:r>
            <a:r>
              <a:rPr lang="en-US" sz="6000" b="1" dirty="0" smtClean="0">
                <a:solidFill>
                  <a:srgbClr val="002060"/>
                </a:solidFill>
              </a:rPr>
              <a:t>?</a:t>
            </a:r>
            <a:endParaRPr lang="en-US" sz="6000" b="1" dirty="0">
              <a:solidFill>
                <a:srgbClr val="002060"/>
              </a:solidFill>
            </a:endParaRPr>
          </a:p>
        </p:txBody>
      </p:sp>
    </p:spTree>
    <p:extLst>
      <p:ext uri="{BB962C8B-B14F-4D97-AF65-F5344CB8AC3E}">
        <p14:creationId xmlns:p14="http://schemas.microsoft.com/office/powerpoint/2010/main" val="2557004470"/>
      </p:ext>
    </p:extLst>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0" y="230188"/>
            <a:ext cx="7467600" cy="608012"/>
          </a:xfrm>
        </p:spPr>
        <p:txBody>
          <a:bodyPr>
            <a:normAutofit fontScale="90000"/>
          </a:bodyPr>
          <a:lstStyle/>
          <a:p>
            <a:r>
              <a:rPr lang="en-US" dirty="0" smtClean="0"/>
              <a:t>Session Agenda</a:t>
            </a:r>
            <a:endParaRPr lang="en-US" dirty="0">
              <a:solidFill>
                <a:schemeClr val="tx2"/>
              </a:solidFill>
            </a:endParaRPr>
          </a:p>
        </p:txBody>
      </p:sp>
      <p:sp>
        <p:nvSpPr>
          <p:cNvPr id="10" name="TextBox 9"/>
          <p:cNvSpPr txBox="1"/>
          <p:nvPr/>
        </p:nvSpPr>
        <p:spPr>
          <a:xfrm>
            <a:off x="609030" y="990600"/>
            <a:ext cx="8230169" cy="5539978"/>
          </a:xfrm>
          <a:prstGeom prst="rect">
            <a:avLst/>
          </a:prstGeom>
          <a:noFill/>
        </p:spPr>
        <p:txBody>
          <a:bodyPr wrap="square" rtlCol="0">
            <a:spAutoFit/>
          </a:bodyPr>
          <a:lstStyle/>
          <a:p>
            <a:pPr marL="342900" indent="-342900">
              <a:spcBef>
                <a:spcPts val="600"/>
              </a:spcBef>
              <a:buFont typeface="Wingdings" pitchFamily="2" charset="2"/>
              <a:buChar char="v"/>
            </a:pPr>
            <a:r>
              <a:rPr lang="en-US" sz="2200" b="1" dirty="0" smtClean="0"/>
              <a:t>Satisfactory </a:t>
            </a:r>
            <a:r>
              <a:rPr lang="en-US" sz="2200" b="1" dirty="0"/>
              <a:t>Progress  </a:t>
            </a:r>
            <a:endParaRPr lang="en-US" sz="2200" b="1" dirty="0" smtClean="0"/>
          </a:p>
          <a:p>
            <a:pPr marL="342900" indent="-342900">
              <a:spcBef>
                <a:spcPts val="600"/>
              </a:spcBef>
              <a:buFont typeface="Wingdings" pitchFamily="2" charset="2"/>
              <a:buChar char="v"/>
            </a:pPr>
            <a:r>
              <a:rPr lang="en-US" sz="2200" b="1" dirty="0" smtClean="0"/>
              <a:t>ATB  </a:t>
            </a:r>
          </a:p>
          <a:p>
            <a:pPr marL="342900" indent="-342900">
              <a:spcBef>
                <a:spcPts val="600"/>
              </a:spcBef>
              <a:buFont typeface="Wingdings" pitchFamily="2" charset="2"/>
              <a:buChar char="v"/>
            </a:pPr>
            <a:r>
              <a:rPr lang="en-US" sz="2200" b="1" dirty="0" smtClean="0"/>
              <a:t>Equivalent to HS Diploma</a:t>
            </a:r>
          </a:p>
          <a:p>
            <a:pPr marL="342900" indent="-342900">
              <a:spcBef>
                <a:spcPts val="600"/>
              </a:spcBef>
              <a:buFont typeface="Wingdings" pitchFamily="2" charset="2"/>
              <a:buChar char="v"/>
            </a:pPr>
            <a:r>
              <a:rPr lang="en-US" sz="2200" b="1" dirty="0" smtClean="0"/>
              <a:t>Verification </a:t>
            </a:r>
            <a:r>
              <a:rPr lang="en-US" sz="2200" b="1" dirty="0"/>
              <a:t>of High School Graduation </a:t>
            </a:r>
            <a:endParaRPr lang="en-US" sz="2200" b="1" dirty="0" smtClean="0"/>
          </a:p>
          <a:p>
            <a:pPr marL="342900" indent="-342900">
              <a:spcBef>
                <a:spcPts val="600"/>
              </a:spcBef>
              <a:buFont typeface="Wingdings" pitchFamily="2" charset="2"/>
              <a:buChar char="v"/>
            </a:pPr>
            <a:r>
              <a:rPr lang="en-US" sz="2200" b="1" dirty="0" smtClean="0"/>
              <a:t>90/10</a:t>
            </a:r>
          </a:p>
          <a:p>
            <a:pPr marL="342900" indent="-342900">
              <a:spcBef>
                <a:spcPts val="600"/>
              </a:spcBef>
              <a:buFont typeface="Wingdings" pitchFamily="2" charset="2"/>
              <a:buChar char="v"/>
            </a:pPr>
            <a:r>
              <a:rPr lang="en-US" sz="2200" b="1" dirty="0"/>
              <a:t>Definition of Credit Hour </a:t>
            </a:r>
            <a:r>
              <a:rPr lang="en-US" sz="2200" b="1" dirty="0" smtClean="0"/>
              <a:t>and </a:t>
            </a:r>
            <a:r>
              <a:rPr lang="en-US" sz="2200" b="1" dirty="0" smtClean="0"/>
              <a:t>course retakes</a:t>
            </a:r>
          </a:p>
          <a:p>
            <a:pPr marL="342900" indent="-342900">
              <a:spcBef>
                <a:spcPts val="600"/>
              </a:spcBef>
              <a:buFont typeface="Wingdings" pitchFamily="2" charset="2"/>
              <a:buChar char="v"/>
            </a:pPr>
            <a:r>
              <a:rPr lang="en-US" sz="2200" b="1" dirty="0" smtClean="0"/>
              <a:t>Department </a:t>
            </a:r>
            <a:r>
              <a:rPr lang="en-US" sz="2200" b="1" dirty="0"/>
              <a:t>of Education Approval for New </a:t>
            </a:r>
            <a:r>
              <a:rPr lang="en-US" sz="2200" b="1" dirty="0" smtClean="0"/>
              <a:t>Programs</a:t>
            </a:r>
          </a:p>
          <a:p>
            <a:pPr marL="342900" indent="-342900">
              <a:spcBef>
                <a:spcPts val="600"/>
              </a:spcBef>
              <a:buFont typeface="Wingdings" pitchFamily="2" charset="2"/>
              <a:buChar char="v"/>
            </a:pPr>
            <a:r>
              <a:rPr lang="en-US" sz="2200" b="1" dirty="0" smtClean="0"/>
              <a:t>Gainful </a:t>
            </a:r>
            <a:r>
              <a:rPr lang="en-US" sz="2200" b="1" dirty="0"/>
              <a:t>Employment </a:t>
            </a:r>
            <a:r>
              <a:rPr lang="en-US" sz="2200" b="1" dirty="0" smtClean="0"/>
              <a:t>Disclosure Requirements</a:t>
            </a:r>
          </a:p>
          <a:p>
            <a:pPr marL="342900" indent="-342900">
              <a:spcBef>
                <a:spcPts val="600"/>
              </a:spcBef>
              <a:buFont typeface="Wingdings" pitchFamily="2" charset="2"/>
              <a:buChar char="v"/>
            </a:pPr>
            <a:r>
              <a:rPr lang="en-US" sz="2200" b="1" dirty="0" smtClean="0"/>
              <a:t>Title </a:t>
            </a:r>
            <a:r>
              <a:rPr lang="en-US" sz="2200" b="1" dirty="0"/>
              <a:t>IV Consumerism </a:t>
            </a:r>
            <a:r>
              <a:rPr lang="en-US" sz="2200" b="1" dirty="0" smtClean="0"/>
              <a:t>Requirements</a:t>
            </a:r>
          </a:p>
          <a:p>
            <a:pPr marL="342900" indent="-342900">
              <a:spcBef>
                <a:spcPts val="600"/>
              </a:spcBef>
              <a:buFont typeface="Wingdings" pitchFamily="2" charset="2"/>
              <a:buChar char="v"/>
            </a:pPr>
            <a:r>
              <a:rPr lang="en-US" sz="2200" b="1" dirty="0" smtClean="0"/>
              <a:t>Top Audit, Program Review and Accreditation findings</a:t>
            </a:r>
          </a:p>
          <a:p>
            <a:pPr>
              <a:spcBef>
                <a:spcPts val="600"/>
              </a:spcBef>
            </a:pPr>
            <a:endParaRPr lang="en-US" sz="1200" b="1" dirty="0" smtClean="0"/>
          </a:p>
          <a:p>
            <a:r>
              <a:rPr lang="en-US" sz="2000" b="1" dirty="0" smtClean="0"/>
              <a:t>         	</a:t>
            </a:r>
            <a:r>
              <a:rPr lang="en-US" sz="2000" dirty="0" smtClean="0"/>
              <a:t>A butterfly means that there is material or a form available at </a:t>
            </a:r>
          </a:p>
          <a:p>
            <a:r>
              <a:rPr lang="en-US" sz="2000" dirty="0" smtClean="0"/>
              <a:t>  	</a:t>
            </a:r>
            <a:r>
              <a:rPr lang="en-US" sz="2000" dirty="0" smtClean="0">
                <a:hlinkClick r:id="rId3"/>
              </a:rPr>
              <a:t>www.educationconsultingsolutions.com</a:t>
            </a:r>
            <a:r>
              <a:rPr lang="en-US" sz="2000" dirty="0" smtClean="0"/>
              <a:t> for free download.</a:t>
            </a:r>
          </a:p>
          <a:p>
            <a:endParaRPr lang="en-US" sz="1200" b="1" dirty="0"/>
          </a:p>
          <a:p>
            <a:r>
              <a:rPr lang="en-US" sz="2000" b="1" dirty="0" smtClean="0"/>
              <a:t>	</a:t>
            </a:r>
            <a:r>
              <a:rPr lang="en-US" sz="2000" dirty="0" smtClean="0"/>
              <a:t>Earn one eyeball by asking </a:t>
            </a:r>
            <a:r>
              <a:rPr lang="en-US" sz="2000" dirty="0" smtClean="0"/>
              <a:t>a </a:t>
            </a:r>
            <a:r>
              <a:rPr lang="en-US" sz="2000" dirty="0" smtClean="0"/>
              <a:t>question or sharing an ah-ha </a:t>
            </a:r>
            <a:r>
              <a:rPr lang="en-US" sz="2000" dirty="0" smtClean="0"/>
              <a:t>moment</a:t>
            </a:r>
            <a:r>
              <a:rPr lang="en-US" sz="2000" dirty="0" smtClean="0"/>
              <a:t>!  </a:t>
            </a:r>
          </a:p>
        </p:txBody>
      </p:sp>
      <p:pic>
        <p:nvPicPr>
          <p:cNvPr id="13" name="Picture 3" descr="C:\Users\spring\AppData\Local\Microsoft\Windows\Temporary Internet Files\Content.IE5\5KB3CZME\MP900406700[1].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0" y="-20782"/>
            <a:ext cx="1143000" cy="761702"/>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2" descr="C:\Users\spring\AppData\Local\Microsoft\Windows\Temporary Internet Files\Content.IE5\H80I2Z82\MC900434457[1].wmf"/>
          <p:cNvPicPr>
            <a:picLocks noChangeAspect="1" noChangeArrowheads="1"/>
          </p:cNvPicPr>
          <p:nvPr/>
        </p:nvPicPr>
        <p:blipFill>
          <a:blip r:embed="rId5" cstate="print">
            <a:duotone>
              <a:prstClr val="black"/>
              <a:schemeClr val="tx2">
                <a:tint val="45000"/>
                <a:satMod val="400000"/>
              </a:schemeClr>
            </a:duotone>
            <a:extLst>
              <a:ext uri="{28A0092B-C50C-407E-A947-70E740481C1C}">
                <a14:useLocalDpi xmlns:a14="http://schemas.microsoft.com/office/drawing/2010/main" val="0"/>
              </a:ext>
            </a:extLst>
          </a:blip>
          <a:srcRect/>
          <a:stretch>
            <a:fillRect/>
          </a:stretch>
        </p:blipFill>
        <p:spPr bwMode="auto">
          <a:xfrm rot="18706673">
            <a:off x="742868" y="5367198"/>
            <a:ext cx="514522" cy="494083"/>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C:\Users\Jamie\AppData\Local\Microsoft\Windows\Temporary Internet Files\Content.IE5\SF0LVUHF\MC900434734[1].pn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18443" y="5867400"/>
            <a:ext cx="763368" cy="763368"/>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295400" y="152400"/>
            <a:ext cx="7467600" cy="588521"/>
          </a:xfrm>
        </p:spPr>
        <p:txBody>
          <a:bodyPr/>
          <a:lstStyle/>
          <a:p>
            <a:r>
              <a:rPr lang="en-US" dirty="0"/>
              <a:t>Don’t Blink</a:t>
            </a:r>
          </a:p>
        </p:txBody>
      </p:sp>
      <p:sp>
        <p:nvSpPr>
          <p:cNvPr id="2" name="TextBox 1"/>
          <p:cNvSpPr txBox="1"/>
          <p:nvPr/>
        </p:nvSpPr>
        <p:spPr>
          <a:xfrm>
            <a:off x="304800" y="1779687"/>
            <a:ext cx="8496643" cy="5139869"/>
          </a:xfrm>
          <a:prstGeom prst="rect">
            <a:avLst/>
          </a:prstGeom>
          <a:noFill/>
        </p:spPr>
        <p:txBody>
          <a:bodyPr wrap="square" rtlCol="0">
            <a:spAutoFit/>
          </a:bodyPr>
          <a:lstStyle/>
          <a:p>
            <a:endParaRPr lang="en-US" dirty="0"/>
          </a:p>
          <a:p>
            <a:pPr algn="ctr"/>
            <a:r>
              <a:rPr lang="en-US" sz="2000" b="1" dirty="0" smtClean="0"/>
              <a:t>New rules governing SAP are much more friendly to our students, but the requirements of policy development and the consistent application of the policy are more rigorous.</a:t>
            </a:r>
          </a:p>
          <a:p>
            <a:pPr algn="ctr"/>
            <a:endParaRPr lang="en-US" b="1" dirty="0"/>
          </a:p>
          <a:p>
            <a:r>
              <a:rPr lang="en-US" dirty="0" smtClean="0"/>
              <a:t>	</a:t>
            </a:r>
            <a:r>
              <a:rPr lang="en-US" b="1" dirty="0" smtClean="0"/>
              <a:t>1. Financial Aid Warning </a:t>
            </a:r>
            <a:r>
              <a:rPr lang="en-US" sz="1600" dirty="0" smtClean="0"/>
              <a:t>is the original  “probation” and is only available to schools 	who measure progress by payment period.</a:t>
            </a:r>
          </a:p>
          <a:p>
            <a:endParaRPr lang="en-US" sz="1600" dirty="0" smtClean="0"/>
          </a:p>
          <a:p>
            <a:pPr lvl="0"/>
            <a:r>
              <a:rPr lang="en-US" sz="1600" dirty="0" smtClean="0"/>
              <a:t>	</a:t>
            </a:r>
            <a:r>
              <a:rPr lang="en-US" b="1" dirty="0" smtClean="0"/>
              <a:t>2. Financial Aid Probation </a:t>
            </a:r>
            <a:r>
              <a:rPr lang="en-US" sz="1600" dirty="0" smtClean="0"/>
              <a:t>requires the student to file an appeal</a:t>
            </a:r>
            <a:r>
              <a:rPr lang="en-US" sz="1600" b="1" i="1" dirty="0" smtClean="0"/>
              <a:t> </a:t>
            </a:r>
            <a:r>
              <a:rPr lang="en-US" sz="1600" i="1" dirty="0"/>
              <a:t>on the basis </a:t>
            </a:r>
            <a:r>
              <a:rPr lang="en-US" sz="1600" i="1" dirty="0" smtClean="0"/>
              <a:t>of 	injury </a:t>
            </a:r>
            <a:r>
              <a:rPr lang="en-US" sz="1600" i="1" dirty="0"/>
              <a:t>or illness, the death of a relative, or other special </a:t>
            </a:r>
            <a:r>
              <a:rPr lang="en-US" sz="1600" i="1" dirty="0" smtClean="0"/>
              <a:t>circumstances. </a:t>
            </a:r>
            <a:r>
              <a:rPr lang="en-US" sz="1600" dirty="0" smtClean="0"/>
              <a:t>The 	 	policy must </a:t>
            </a:r>
            <a:r>
              <a:rPr lang="en-US" sz="1600" dirty="0"/>
              <a:t>describe the information the student must submit to </a:t>
            </a:r>
            <a:r>
              <a:rPr lang="en-US" sz="1600" dirty="0" smtClean="0"/>
              <a:t> support </a:t>
            </a:r>
            <a:r>
              <a:rPr lang="en-US" sz="1600" dirty="0"/>
              <a:t>the </a:t>
            </a:r>
            <a:r>
              <a:rPr lang="en-US" sz="1600" dirty="0" smtClean="0"/>
              <a:t>	</a:t>
            </a:r>
            <a:r>
              <a:rPr lang="en-US" sz="1600" b="1" dirty="0" smtClean="0">
                <a:hlinkClick r:id="rId3" action="ppaction://hlinkfile"/>
              </a:rPr>
              <a:t>appeal</a:t>
            </a:r>
            <a:r>
              <a:rPr lang="en-US" sz="1600" b="1" dirty="0">
                <a:hlinkClick r:id="rId3" action="ppaction://hlinkfile"/>
              </a:rPr>
              <a:t>, </a:t>
            </a:r>
            <a:r>
              <a:rPr lang="en-US" sz="1600" dirty="0" smtClean="0"/>
              <a:t>including </a:t>
            </a:r>
            <a:r>
              <a:rPr lang="en-US" sz="1600" dirty="0"/>
              <a:t>why the student failed to make satisfactory </a:t>
            </a:r>
            <a:r>
              <a:rPr lang="en-US" sz="1600" dirty="0" smtClean="0"/>
              <a:t>academic progress</a:t>
            </a:r>
            <a:r>
              <a:rPr lang="en-US" sz="1600" dirty="0"/>
              <a:t>, and </a:t>
            </a:r>
            <a:r>
              <a:rPr lang="en-US" sz="1600" dirty="0" smtClean="0"/>
              <a:t>	what </a:t>
            </a:r>
            <a:r>
              <a:rPr lang="en-US" sz="1600" dirty="0"/>
              <a:t>may have changed in the student’s situation that </a:t>
            </a:r>
            <a:r>
              <a:rPr lang="en-US" sz="1600" dirty="0" smtClean="0"/>
              <a:t>will </a:t>
            </a:r>
            <a:r>
              <a:rPr lang="en-US" sz="1600" dirty="0"/>
              <a:t>allow </a:t>
            </a:r>
            <a:r>
              <a:rPr lang="en-US" sz="1600" dirty="0" smtClean="0"/>
              <a:t>the </a:t>
            </a:r>
            <a:r>
              <a:rPr lang="en-US" sz="1600" dirty="0"/>
              <a:t>student to </a:t>
            </a:r>
            <a:r>
              <a:rPr lang="en-US" sz="1600" dirty="0" smtClean="0"/>
              <a:t>	demonstrate </a:t>
            </a:r>
            <a:r>
              <a:rPr lang="en-US" sz="1600" dirty="0"/>
              <a:t>SAP at the next evaluation.</a:t>
            </a:r>
          </a:p>
          <a:p>
            <a:endParaRPr lang="en-US" sz="1600" dirty="0" smtClean="0"/>
          </a:p>
          <a:p>
            <a:r>
              <a:rPr lang="en-US" sz="1600" dirty="0" smtClean="0"/>
              <a:t>	</a:t>
            </a:r>
            <a:r>
              <a:rPr lang="en-US" b="1" dirty="0" smtClean="0"/>
              <a:t>3. Allowance for an </a:t>
            </a:r>
            <a:r>
              <a:rPr lang="en-US" b="1" dirty="0" smtClean="0">
                <a:hlinkClick r:id="rId4" action="ppaction://hlinkfile"/>
              </a:rPr>
              <a:t>Individual Academic Plan </a:t>
            </a:r>
            <a:r>
              <a:rPr lang="en-US" sz="1600" dirty="0" smtClean="0"/>
              <a:t>provides the opportunity for a 	student to 	continue in a probationary status up through program completion.</a:t>
            </a:r>
          </a:p>
          <a:p>
            <a:endParaRPr lang="en-US" sz="1600" dirty="0" smtClean="0"/>
          </a:p>
          <a:p>
            <a:endParaRPr lang="en-US" dirty="0"/>
          </a:p>
        </p:txBody>
      </p:sp>
      <p:sp>
        <p:nvSpPr>
          <p:cNvPr id="4" name="TextBox 3"/>
          <p:cNvSpPr txBox="1"/>
          <p:nvPr/>
        </p:nvSpPr>
        <p:spPr>
          <a:xfrm>
            <a:off x="304800" y="1219200"/>
            <a:ext cx="8496643" cy="800219"/>
          </a:xfrm>
          <a:prstGeom prst="rect">
            <a:avLst/>
          </a:prstGeom>
          <a:noFill/>
        </p:spPr>
        <p:txBody>
          <a:bodyPr wrap="square" rtlCol="0">
            <a:spAutoFit/>
          </a:bodyPr>
          <a:lstStyle/>
          <a:p>
            <a:pPr algn="ctr"/>
            <a:r>
              <a:rPr lang="en-US" sz="2800" b="1" dirty="0"/>
              <a:t>Satisfactory Academic </a:t>
            </a:r>
            <a:r>
              <a:rPr lang="en-US" sz="2800" b="1" dirty="0" smtClean="0"/>
              <a:t>Progress (SAP)</a:t>
            </a:r>
            <a:endParaRPr lang="en-US" sz="2800" b="1" dirty="0"/>
          </a:p>
          <a:p>
            <a:pPr algn="ctr"/>
            <a:r>
              <a:rPr lang="en-US" dirty="0" smtClean="0"/>
              <a:t> </a:t>
            </a:r>
            <a:endParaRPr lang="en-US" dirty="0"/>
          </a:p>
        </p:txBody>
      </p:sp>
      <p:pic>
        <p:nvPicPr>
          <p:cNvPr id="6" name="Picture 3" descr="C:\Users\spring\AppData\Local\Microsoft\Windows\Temporary Internet Files\Content.IE5\5KB3CZME\MP900406700[1].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0" y="-20782"/>
            <a:ext cx="1143000" cy="761702"/>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2" descr="C:\Users\spring\AppData\Local\Microsoft\Windows\Temporary Internet Files\Content.IE5\H80I2Z82\MC900434457[1].wmf"/>
          <p:cNvPicPr>
            <a:picLocks noChangeAspect="1" noChangeArrowheads="1"/>
          </p:cNvPicPr>
          <p:nvPr/>
        </p:nvPicPr>
        <p:blipFill>
          <a:blip r:embed="rId6" cstate="print">
            <a:duotone>
              <a:prstClr val="black"/>
              <a:schemeClr val="tx2">
                <a:tint val="45000"/>
                <a:satMod val="400000"/>
              </a:schemeClr>
            </a:duotone>
            <a:extLst>
              <a:ext uri="{28A0092B-C50C-407E-A947-70E740481C1C}">
                <a14:useLocalDpi xmlns:a14="http://schemas.microsoft.com/office/drawing/2010/main" val="0"/>
              </a:ext>
            </a:extLst>
          </a:blip>
          <a:srcRect/>
          <a:stretch>
            <a:fillRect/>
          </a:stretch>
        </p:blipFill>
        <p:spPr bwMode="auto">
          <a:xfrm rot="18706673">
            <a:off x="639800" y="4425581"/>
            <a:ext cx="357265" cy="343073"/>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2" descr="C:\Users\spring\AppData\Local\Microsoft\Windows\Temporary Internet Files\Content.IE5\H80I2Z82\MC900434457[1].wmf"/>
          <p:cNvPicPr>
            <a:picLocks noChangeAspect="1" noChangeArrowheads="1"/>
          </p:cNvPicPr>
          <p:nvPr/>
        </p:nvPicPr>
        <p:blipFill>
          <a:blip r:embed="rId6" cstate="print">
            <a:duotone>
              <a:prstClr val="black"/>
              <a:schemeClr val="tx2">
                <a:tint val="45000"/>
                <a:satMod val="400000"/>
              </a:schemeClr>
            </a:duotone>
            <a:extLst>
              <a:ext uri="{28A0092B-C50C-407E-A947-70E740481C1C}">
                <a14:useLocalDpi xmlns:a14="http://schemas.microsoft.com/office/drawing/2010/main" val="0"/>
              </a:ext>
            </a:extLst>
          </a:blip>
          <a:srcRect/>
          <a:stretch>
            <a:fillRect/>
          </a:stretch>
        </p:blipFill>
        <p:spPr bwMode="auto">
          <a:xfrm rot="18706673">
            <a:off x="716059" y="5867161"/>
            <a:ext cx="357265" cy="343073"/>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3" descr="C:\Users\spring\AppData\Local\Microsoft\Windows\Temporary Internet Files\Content.IE5\5KB3CZME\MP900406700[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20782"/>
            <a:ext cx="1143000" cy="761702"/>
          </a:xfrm>
          <a:prstGeom prst="rect">
            <a:avLst/>
          </a:prstGeom>
          <a:noFill/>
          <a:extLst>
            <a:ext uri="{909E8E84-426E-40DD-AFC4-6F175D3DCCD1}">
              <a14:hiddenFill xmlns:a14="http://schemas.microsoft.com/office/drawing/2010/main">
                <a:solidFill>
                  <a:srgbClr val="FFFFFF"/>
                </a:solidFill>
              </a14:hiddenFill>
            </a:ext>
          </a:extLst>
        </p:spPr>
      </p:pic>
      <p:sp>
        <p:nvSpPr>
          <p:cNvPr id="9" name="Title 1"/>
          <p:cNvSpPr txBox="1">
            <a:spLocks/>
          </p:cNvSpPr>
          <p:nvPr/>
        </p:nvSpPr>
        <p:spPr>
          <a:xfrm>
            <a:off x="1295400" y="230189"/>
            <a:ext cx="7467600" cy="510732"/>
          </a:xfrm>
          <a:prstGeom prst="rect">
            <a:avLst/>
          </a:prstGeom>
        </p:spPr>
        <p:txBody>
          <a:bodyPr vert="horz" wrap="square" lIns="0" tIns="0" rIns="0" bIns="0" rtlCol="0" anchor="ctr" anchorCtr="0">
            <a:noAutofit/>
          </a:bodyPr>
          <a:lstStyle>
            <a:lvl1pPr algn="l" defTabSz="914363" rtl="0" eaLnBrk="1" latinLnBrk="0" hangingPunct="1">
              <a:lnSpc>
                <a:spcPct val="90000"/>
              </a:lnSpc>
              <a:spcBef>
                <a:spcPct val="0"/>
              </a:spcBef>
              <a:buNone/>
              <a:defRPr lang="en-US" sz="5400" b="0" kern="1200" cap="none" spc="-15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ea typeface="+mn-ea"/>
                <a:cs typeface="Arial" charset="0"/>
              </a:defRPr>
            </a:lvl1pPr>
          </a:lstStyle>
          <a:p>
            <a:r>
              <a:rPr lang="en-US" dirty="0" smtClean="0"/>
              <a:t>Don’t Blink</a:t>
            </a:r>
            <a:endParaRPr lang="en-US" dirty="0"/>
          </a:p>
        </p:txBody>
      </p:sp>
      <p:pic>
        <p:nvPicPr>
          <p:cNvPr id="2050" name="Picture 2" descr="C:\Users\Jamie\AppData\Local\Microsoft\Windows\Temporary Internet Files\Content.IE5\M4LCO6ZR\MC900030187[1].wmf"/>
          <p:cNvPicPr>
            <a:picLocks noChangeAspect="1" noChangeArrowheads="1"/>
          </p:cNvPicPr>
          <p:nvPr/>
        </p:nvPicPr>
        <p:blipFill>
          <a:blip r:embed="rId4" cstate="print">
            <a:lum bright="70000" contrast="-70000"/>
            <a:extLst>
              <a:ext uri="{28A0092B-C50C-407E-A947-70E740481C1C}">
                <a14:useLocalDpi xmlns:a14="http://schemas.microsoft.com/office/drawing/2010/main" val="0"/>
              </a:ext>
            </a:extLst>
          </a:blip>
          <a:srcRect/>
          <a:stretch>
            <a:fillRect/>
          </a:stretch>
        </p:blipFill>
        <p:spPr bwMode="auto">
          <a:xfrm>
            <a:off x="1636422" y="651951"/>
            <a:ext cx="5904592" cy="5977449"/>
          </a:xfrm>
          <a:prstGeom prst="rect">
            <a:avLst/>
          </a:prstGeom>
          <a:noFill/>
          <a:extLst>
            <a:ext uri="{909E8E84-426E-40DD-AFC4-6F175D3DCCD1}">
              <a14:hiddenFill xmlns:a14="http://schemas.microsoft.com/office/drawing/2010/main">
                <a:solidFill>
                  <a:srgbClr val="FFFFFF"/>
                </a:solidFill>
              </a14:hiddenFill>
            </a:ext>
          </a:extLst>
        </p:spPr>
      </p:pic>
      <p:sp>
        <p:nvSpPr>
          <p:cNvPr id="10" name="TextBox 9"/>
          <p:cNvSpPr txBox="1"/>
          <p:nvPr/>
        </p:nvSpPr>
        <p:spPr>
          <a:xfrm>
            <a:off x="571501" y="1447800"/>
            <a:ext cx="7886700" cy="4185761"/>
          </a:xfrm>
          <a:prstGeom prst="rect">
            <a:avLst/>
          </a:prstGeom>
          <a:noFill/>
        </p:spPr>
        <p:txBody>
          <a:bodyPr wrap="square" rtlCol="0">
            <a:spAutoFit/>
          </a:bodyPr>
          <a:lstStyle/>
          <a:p>
            <a:pPr algn="ctr"/>
            <a:r>
              <a:rPr lang="en-US" sz="3200" b="1" i="1" dirty="0"/>
              <a:t>Ability-To-Benefit (ATB) test </a:t>
            </a:r>
            <a:endParaRPr lang="en-US" sz="3200" b="1" i="1" dirty="0" smtClean="0"/>
          </a:p>
          <a:p>
            <a:endParaRPr lang="en-US" dirty="0" smtClean="0"/>
          </a:p>
          <a:p>
            <a:endParaRPr lang="en-US" dirty="0"/>
          </a:p>
          <a:p>
            <a:r>
              <a:rPr lang="en-US" dirty="0"/>
              <a:t>Effective with the 2012-2013 award year, new students who do not have a high school diploma, or an equivalent such as a GED, and who did not complete secondary school in a homeschool setting are not eligible for Title IV funds. Such students can no longer become eligible by passing an approved “ability-to-benefit” test or by satisfactorily completing at least six credit hours or 225 clock hours of college work that is applicable to a degree or certificate offered by the student’s postsecondary institution. </a:t>
            </a:r>
            <a:endParaRPr lang="en-US" dirty="0" smtClean="0"/>
          </a:p>
          <a:p>
            <a:endParaRPr lang="en-US" dirty="0"/>
          </a:p>
          <a:p>
            <a:r>
              <a:rPr lang="en-US" dirty="0"/>
              <a:t>However, students who were enrolled in an eligible educational program of study before July 1, 2012 may continue to be considered Title IV eligible under either the ATB test or credit hour </a:t>
            </a:r>
            <a:r>
              <a:rPr lang="en-US" dirty="0" smtClean="0"/>
              <a:t>standards. </a:t>
            </a:r>
            <a:endParaRPr lang="en-US" dirty="0"/>
          </a:p>
        </p:txBody>
      </p:sp>
    </p:spTree>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3" descr="C:\Users\spring\AppData\Local\Microsoft\Windows\Temporary Internet Files\Content.IE5\5KB3CZME\MP900406700[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20782"/>
            <a:ext cx="1143000" cy="761702"/>
          </a:xfrm>
          <a:prstGeom prst="rect">
            <a:avLst/>
          </a:prstGeom>
          <a:noFill/>
          <a:extLst>
            <a:ext uri="{909E8E84-426E-40DD-AFC4-6F175D3DCCD1}">
              <a14:hiddenFill xmlns:a14="http://schemas.microsoft.com/office/drawing/2010/main">
                <a:solidFill>
                  <a:srgbClr val="FFFFFF"/>
                </a:solidFill>
              </a14:hiddenFill>
            </a:ext>
          </a:extLst>
        </p:spPr>
      </p:pic>
      <p:sp>
        <p:nvSpPr>
          <p:cNvPr id="9" name="Title 1"/>
          <p:cNvSpPr txBox="1">
            <a:spLocks/>
          </p:cNvSpPr>
          <p:nvPr/>
        </p:nvSpPr>
        <p:spPr>
          <a:xfrm>
            <a:off x="1295400" y="230189"/>
            <a:ext cx="7467600" cy="510732"/>
          </a:xfrm>
          <a:prstGeom prst="rect">
            <a:avLst/>
          </a:prstGeom>
        </p:spPr>
        <p:txBody>
          <a:bodyPr vert="horz" wrap="square" lIns="0" tIns="0" rIns="0" bIns="0" rtlCol="0" anchor="ctr" anchorCtr="0">
            <a:noAutofit/>
          </a:bodyPr>
          <a:lstStyle>
            <a:lvl1pPr algn="l" defTabSz="914363" rtl="0" eaLnBrk="1" latinLnBrk="0" hangingPunct="1">
              <a:lnSpc>
                <a:spcPct val="90000"/>
              </a:lnSpc>
              <a:spcBef>
                <a:spcPct val="0"/>
              </a:spcBef>
              <a:buNone/>
              <a:defRPr lang="en-US" sz="5400" b="0" kern="1200" cap="none" spc="-15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ea typeface="+mn-ea"/>
                <a:cs typeface="Arial" charset="0"/>
              </a:defRPr>
            </a:lvl1pPr>
          </a:lstStyle>
          <a:p>
            <a:r>
              <a:rPr lang="en-US" dirty="0" smtClean="0"/>
              <a:t>Don’t Blink</a:t>
            </a:r>
            <a:endParaRPr lang="en-US" dirty="0"/>
          </a:p>
        </p:txBody>
      </p:sp>
      <p:sp>
        <p:nvSpPr>
          <p:cNvPr id="2" name="TextBox 1"/>
          <p:cNvSpPr txBox="1"/>
          <p:nvPr/>
        </p:nvSpPr>
        <p:spPr>
          <a:xfrm>
            <a:off x="571500" y="1143000"/>
            <a:ext cx="8191501" cy="4739759"/>
          </a:xfrm>
          <a:prstGeom prst="rect">
            <a:avLst/>
          </a:prstGeom>
          <a:noFill/>
        </p:spPr>
        <p:txBody>
          <a:bodyPr wrap="square" rtlCol="0">
            <a:spAutoFit/>
          </a:bodyPr>
          <a:lstStyle/>
          <a:p>
            <a:r>
              <a:rPr lang="en-US" sz="3200" b="1" i="1" dirty="0"/>
              <a:t>Equivalents to a high school diploma (600.2</a:t>
            </a:r>
            <a:r>
              <a:rPr lang="en-US" sz="3200" b="1" i="1" dirty="0" smtClean="0"/>
              <a:t>)</a:t>
            </a:r>
          </a:p>
          <a:p>
            <a:endParaRPr lang="en-US" dirty="0"/>
          </a:p>
          <a:p>
            <a:r>
              <a:rPr lang="en-US" dirty="0"/>
              <a:t>The Department recognizes several equivalents to a high school diploma: </a:t>
            </a:r>
            <a:r>
              <a:rPr lang="en-US" dirty="0" smtClean="0"/>
              <a:t> </a:t>
            </a:r>
          </a:p>
          <a:p>
            <a:endParaRPr lang="en-US" dirty="0"/>
          </a:p>
          <a:p>
            <a:r>
              <a:rPr lang="en-US" dirty="0" smtClean="0"/>
              <a:t>	• </a:t>
            </a:r>
            <a:r>
              <a:rPr lang="en-US" dirty="0"/>
              <a:t>A GED; </a:t>
            </a:r>
          </a:p>
          <a:p>
            <a:r>
              <a:rPr lang="en-US" dirty="0" smtClean="0"/>
              <a:t>	• </a:t>
            </a:r>
            <a:r>
              <a:rPr lang="en-US" dirty="0"/>
              <a:t>A certificate demonstrating that the student has passed a state-authorized </a:t>
            </a:r>
            <a:r>
              <a:rPr lang="en-US" dirty="0" smtClean="0"/>
              <a:t>	examination </a:t>
            </a:r>
            <a:r>
              <a:rPr lang="en-US" dirty="0"/>
              <a:t>(for example, the California High School Proficiency Exam) that </a:t>
            </a:r>
            <a:r>
              <a:rPr lang="en-US" dirty="0" smtClean="0"/>
              <a:t>	the </a:t>
            </a:r>
            <a:r>
              <a:rPr lang="en-US" dirty="0"/>
              <a:t>state recognizes as the equivalent of a high school diploma; </a:t>
            </a:r>
          </a:p>
          <a:p>
            <a:r>
              <a:rPr lang="en-US" dirty="0" smtClean="0"/>
              <a:t>	• </a:t>
            </a:r>
            <a:r>
              <a:rPr lang="en-US" dirty="0"/>
              <a:t>An academic transcript of a student who has successfully completed at </a:t>
            </a:r>
            <a:r>
              <a:rPr lang="en-US" dirty="0" smtClean="0"/>
              <a:t>	least </a:t>
            </a:r>
            <a:r>
              <a:rPr lang="en-US" dirty="0"/>
              <a:t>a two-year program that is acceptable for full credit toward a </a:t>
            </a:r>
            <a:r>
              <a:rPr lang="en-US" dirty="0" smtClean="0"/>
              <a:t>	bachelor’s </a:t>
            </a:r>
            <a:r>
              <a:rPr lang="en-US" dirty="0"/>
              <a:t>degree; or </a:t>
            </a:r>
          </a:p>
          <a:p>
            <a:r>
              <a:rPr lang="en-US" dirty="0" smtClean="0"/>
              <a:t>	• </a:t>
            </a:r>
            <a:r>
              <a:rPr lang="en-US" b="1" dirty="0"/>
              <a:t>For a student who enrolls in a program that leads at </a:t>
            </a:r>
            <a:r>
              <a:rPr lang="en-US" b="1" dirty="0" smtClean="0"/>
              <a:t>least </a:t>
            </a:r>
            <a:r>
              <a:rPr lang="en-US" b="1" dirty="0"/>
              <a:t>to an </a:t>
            </a:r>
            <a:r>
              <a:rPr lang="en-US" b="1" dirty="0" smtClean="0"/>
              <a:t>	associate’s </a:t>
            </a:r>
            <a:r>
              <a:rPr lang="en-US" b="1" dirty="0"/>
              <a:t>degree or its </a:t>
            </a:r>
            <a:r>
              <a:rPr lang="en-US" b="1" dirty="0" smtClean="0"/>
              <a:t>equivalent, before </a:t>
            </a:r>
            <a:r>
              <a:rPr lang="en-US" b="1" dirty="0"/>
              <a:t>completing high school, a </a:t>
            </a:r>
            <a:r>
              <a:rPr lang="en-US" b="1" dirty="0" smtClean="0"/>
              <a:t>	transcript indicating </a:t>
            </a:r>
            <a:r>
              <a:rPr lang="en-US" b="1" dirty="0"/>
              <a:t>the student has excelled in high school. The student </a:t>
            </a:r>
            <a:r>
              <a:rPr lang="en-US" b="1" dirty="0" smtClean="0"/>
              <a:t>	must </a:t>
            </a:r>
            <a:r>
              <a:rPr lang="en-US" b="1" dirty="0"/>
              <a:t>no </a:t>
            </a:r>
            <a:r>
              <a:rPr lang="en-US" b="1" dirty="0" smtClean="0"/>
              <a:t>	longer </a:t>
            </a:r>
            <a:r>
              <a:rPr lang="en-US" b="1" dirty="0"/>
              <a:t>be enrolled in high </a:t>
            </a:r>
            <a:r>
              <a:rPr lang="en-US" b="1" dirty="0" smtClean="0"/>
              <a:t>school  and  </a:t>
            </a:r>
            <a:r>
              <a:rPr lang="en-US" b="1" dirty="0">
                <a:solidFill>
                  <a:srgbClr val="FF0000"/>
                </a:solidFill>
              </a:rPr>
              <a:t>must satisfy your school’s </a:t>
            </a:r>
            <a:r>
              <a:rPr lang="en-US" b="1" dirty="0" smtClean="0">
                <a:solidFill>
                  <a:srgbClr val="FF0000"/>
                </a:solidFill>
              </a:rPr>
              <a:t>	written </a:t>
            </a:r>
            <a:r>
              <a:rPr lang="en-US" b="1" dirty="0">
                <a:solidFill>
                  <a:srgbClr val="FF0000"/>
                </a:solidFill>
              </a:rPr>
              <a:t>policy </a:t>
            </a:r>
            <a:r>
              <a:rPr lang="en-US" b="1" dirty="0" smtClean="0">
                <a:solidFill>
                  <a:srgbClr val="FF0000"/>
                </a:solidFill>
              </a:rPr>
              <a:t>for </a:t>
            </a:r>
            <a:r>
              <a:rPr lang="en-US" b="1" dirty="0">
                <a:solidFill>
                  <a:srgbClr val="FF0000"/>
                </a:solidFill>
              </a:rPr>
              <a:t>admitting such </a:t>
            </a:r>
            <a:r>
              <a:rPr lang="en-US" b="1" dirty="0" smtClean="0">
                <a:solidFill>
                  <a:srgbClr val="FF0000"/>
                </a:solidFill>
              </a:rPr>
              <a:t>students.    </a:t>
            </a:r>
            <a:endParaRPr lang="en-US" dirty="0"/>
          </a:p>
        </p:txBody>
      </p:sp>
    </p:spTree>
    <p:extLst>
      <p:ext uri="{BB962C8B-B14F-4D97-AF65-F5344CB8AC3E}">
        <p14:creationId xmlns:p14="http://schemas.microsoft.com/office/powerpoint/2010/main" val="3163506712"/>
      </p:ext>
    </p:extLst>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3" descr="C:\Users\spring\AppData\Local\Microsoft\Windows\Temporary Internet Files\Content.IE5\5KB3CZME\MP900406700[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20782"/>
            <a:ext cx="1143000" cy="761702"/>
          </a:xfrm>
          <a:prstGeom prst="rect">
            <a:avLst/>
          </a:prstGeom>
          <a:noFill/>
          <a:extLst>
            <a:ext uri="{909E8E84-426E-40DD-AFC4-6F175D3DCCD1}">
              <a14:hiddenFill xmlns:a14="http://schemas.microsoft.com/office/drawing/2010/main">
                <a:solidFill>
                  <a:srgbClr val="FFFFFF"/>
                </a:solidFill>
              </a14:hiddenFill>
            </a:ext>
          </a:extLst>
        </p:spPr>
      </p:pic>
      <p:sp>
        <p:nvSpPr>
          <p:cNvPr id="9" name="Title 1"/>
          <p:cNvSpPr txBox="1">
            <a:spLocks/>
          </p:cNvSpPr>
          <p:nvPr/>
        </p:nvSpPr>
        <p:spPr>
          <a:xfrm>
            <a:off x="1295400" y="230189"/>
            <a:ext cx="7467600" cy="510732"/>
          </a:xfrm>
          <a:prstGeom prst="rect">
            <a:avLst/>
          </a:prstGeom>
        </p:spPr>
        <p:txBody>
          <a:bodyPr vert="horz" wrap="square" lIns="0" tIns="0" rIns="0" bIns="0" rtlCol="0" anchor="ctr" anchorCtr="0">
            <a:noAutofit/>
          </a:bodyPr>
          <a:lstStyle>
            <a:lvl1pPr algn="l" defTabSz="914363" rtl="0" eaLnBrk="1" latinLnBrk="0" hangingPunct="1">
              <a:lnSpc>
                <a:spcPct val="90000"/>
              </a:lnSpc>
              <a:spcBef>
                <a:spcPct val="0"/>
              </a:spcBef>
              <a:buNone/>
              <a:defRPr lang="en-US" sz="5400" b="0" kern="1200" cap="none" spc="-15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ea typeface="+mn-ea"/>
                <a:cs typeface="Arial" charset="0"/>
              </a:defRPr>
            </a:lvl1pPr>
          </a:lstStyle>
          <a:p>
            <a:r>
              <a:rPr lang="en-US" dirty="0" smtClean="0"/>
              <a:t>Don’t Blink</a:t>
            </a:r>
            <a:endParaRPr lang="en-US" dirty="0"/>
          </a:p>
        </p:txBody>
      </p:sp>
      <p:sp>
        <p:nvSpPr>
          <p:cNvPr id="2" name="TextBox 1"/>
          <p:cNvSpPr txBox="1"/>
          <p:nvPr/>
        </p:nvSpPr>
        <p:spPr>
          <a:xfrm>
            <a:off x="436728" y="1143000"/>
            <a:ext cx="8182971" cy="5262979"/>
          </a:xfrm>
          <a:prstGeom prst="rect">
            <a:avLst/>
          </a:prstGeom>
          <a:noFill/>
        </p:spPr>
        <p:txBody>
          <a:bodyPr wrap="square" rtlCol="0">
            <a:spAutoFit/>
          </a:bodyPr>
          <a:lstStyle/>
          <a:p>
            <a:pPr algn="ctr"/>
            <a:r>
              <a:rPr lang="en-US" sz="2400" b="1" dirty="0"/>
              <a:t>Verification of High School Graduation </a:t>
            </a:r>
            <a:endParaRPr lang="en-US" sz="2400" b="1" dirty="0" smtClean="0"/>
          </a:p>
          <a:p>
            <a:pPr algn="ctr"/>
            <a:r>
              <a:rPr lang="en-US" sz="2400" dirty="0" smtClean="0"/>
              <a:t>   The Chicken and the Egg: Attestation and Validation</a:t>
            </a:r>
          </a:p>
          <a:p>
            <a:endParaRPr lang="en-US" dirty="0"/>
          </a:p>
          <a:p>
            <a:r>
              <a:rPr lang="en-US" dirty="0" smtClean="0"/>
              <a:t>Final </a:t>
            </a:r>
            <a:r>
              <a:rPr lang="en-US" dirty="0"/>
              <a:t>regulations published on October 29, 2010 (75 FR 66832), </a:t>
            </a:r>
            <a:r>
              <a:rPr lang="en-US" b="1" dirty="0"/>
              <a:t>require institutions to develop and apply procedures to evaluate the validity of a student’s high school diploma if the institution or the Department has reason to believe that the diploma is not valid or was not obtained from an entity that provides secondary school </a:t>
            </a:r>
            <a:r>
              <a:rPr lang="en-US" dirty="0"/>
              <a:t>education (34 CFR 668.16(p)). </a:t>
            </a:r>
            <a:endParaRPr lang="en-US" dirty="0" smtClean="0"/>
          </a:p>
          <a:p>
            <a:endParaRPr lang="en-US" dirty="0"/>
          </a:p>
          <a:p>
            <a:pPr>
              <a:defRPr/>
            </a:pPr>
            <a:r>
              <a:rPr lang="en-US" dirty="0"/>
              <a:t>When would an institution have reason to believe that there is an issue with the student’s high school diploma?</a:t>
            </a:r>
          </a:p>
          <a:p>
            <a:pPr>
              <a:defRPr/>
            </a:pPr>
            <a:r>
              <a:rPr lang="en-US" dirty="0"/>
              <a:t>	</a:t>
            </a:r>
            <a:r>
              <a:rPr lang="en-US" dirty="0" smtClean="0"/>
              <a:t>ED </a:t>
            </a:r>
            <a:r>
              <a:rPr lang="en-US" dirty="0"/>
              <a:t>tells you</a:t>
            </a:r>
          </a:p>
          <a:p>
            <a:pPr>
              <a:defRPr/>
            </a:pPr>
            <a:r>
              <a:rPr lang="en-US" dirty="0"/>
              <a:t>	The financial aid office knows there is a problem</a:t>
            </a:r>
          </a:p>
          <a:p>
            <a:pPr>
              <a:defRPr/>
            </a:pPr>
            <a:r>
              <a:rPr lang="en-US" dirty="0"/>
              <a:t>	Another office at the institution, such as admissions, has identified an 	issue</a:t>
            </a:r>
          </a:p>
          <a:p>
            <a:endParaRPr lang="en-US" dirty="0"/>
          </a:p>
          <a:p>
            <a:r>
              <a:rPr lang="en-US" b="1" i="1" dirty="0"/>
              <a:t> </a:t>
            </a:r>
            <a:r>
              <a:rPr lang="en-US" b="1" i="1" dirty="0" smtClean="0"/>
              <a:t>        </a:t>
            </a:r>
            <a:r>
              <a:rPr lang="en-US" dirty="0" smtClean="0"/>
              <a:t>Sample </a:t>
            </a:r>
            <a:r>
              <a:rPr lang="en-US" dirty="0"/>
              <a:t>policy</a:t>
            </a:r>
            <a:endParaRPr lang="en-US" dirty="0" smtClean="0"/>
          </a:p>
          <a:p>
            <a:endParaRPr lang="en-US" strike="sngStrike" dirty="0"/>
          </a:p>
        </p:txBody>
      </p:sp>
      <p:pic>
        <p:nvPicPr>
          <p:cNvPr id="5" name="Picture 2" descr="C:\Users\spring\AppData\Local\Microsoft\Windows\Temporary Internet Files\Content.IE5\H80I2Z82\MC900434457[1].wmf"/>
          <p:cNvPicPr>
            <a:picLocks noChangeAspect="1" noChangeArrowheads="1"/>
          </p:cNvPicPr>
          <p:nvPr/>
        </p:nvPicPr>
        <p:blipFill>
          <a:blip r:embed="rId4" cstate="print">
            <a:duotone>
              <a:prstClr val="black"/>
              <a:schemeClr val="tx2">
                <a:tint val="45000"/>
                <a:satMod val="400000"/>
              </a:schemeClr>
            </a:duotone>
            <a:extLst>
              <a:ext uri="{28A0092B-C50C-407E-A947-70E740481C1C}">
                <a14:useLocalDpi xmlns:a14="http://schemas.microsoft.com/office/drawing/2010/main" val="0"/>
              </a:ext>
            </a:extLst>
          </a:blip>
          <a:srcRect/>
          <a:stretch>
            <a:fillRect/>
          </a:stretch>
        </p:blipFill>
        <p:spPr bwMode="auto">
          <a:xfrm rot="18706673">
            <a:off x="639800" y="5714761"/>
            <a:ext cx="357265" cy="34307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6206712"/>
      </p:ext>
    </p:extLst>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3" descr="C:\Users\spring\AppData\Local\Microsoft\Windows\Temporary Internet Files\Content.IE5\5KB3CZME\MP900406700[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20782"/>
            <a:ext cx="1143000" cy="761702"/>
          </a:xfrm>
          <a:prstGeom prst="rect">
            <a:avLst/>
          </a:prstGeom>
          <a:noFill/>
          <a:extLst>
            <a:ext uri="{909E8E84-426E-40DD-AFC4-6F175D3DCCD1}">
              <a14:hiddenFill xmlns:a14="http://schemas.microsoft.com/office/drawing/2010/main">
                <a:solidFill>
                  <a:srgbClr val="FFFFFF"/>
                </a:solidFill>
              </a14:hiddenFill>
            </a:ext>
          </a:extLst>
        </p:spPr>
      </p:pic>
      <p:sp>
        <p:nvSpPr>
          <p:cNvPr id="9" name="Title 1"/>
          <p:cNvSpPr txBox="1">
            <a:spLocks/>
          </p:cNvSpPr>
          <p:nvPr/>
        </p:nvSpPr>
        <p:spPr>
          <a:xfrm>
            <a:off x="1295400" y="230189"/>
            <a:ext cx="7467600" cy="510732"/>
          </a:xfrm>
          <a:prstGeom prst="rect">
            <a:avLst/>
          </a:prstGeom>
        </p:spPr>
        <p:txBody>
          <a:bodyPr vert="horz" wrap="square" lIns="0" tIns="0" rIns="0" bIns="0" rtlCol="0" anchor="ctr" anchorCtr="0">
            <a:noAutofit/>
          </a:bodyPr>
          <a:lstStyle>
            <a:lvl1pPr algn="l" defTabSz="914363" rtl="0" eaLnBrk="1" latinLnBrk="0" hangingPunct="1">
              <a:lnSpc>
                <a:spcPct val="90000"/>
              </a:lnSpc>
              <a:spcBef>
                <a:spcPct val="0"/>
              </a:spcBef>
              <a:buNone/>
              <a:defRPr lang="en-US" sz="5400" b="0" kern="1200" cap="none" spc="-15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ea typeface="+mn-ea"/>
                <a:cs typeface="Arial" charset="0"/>
              </a:defRPr>
            </a:lvl1pPr>
          </a:lstStyle>
          <a:p>
            <a:r>
              <a:rPr lang="en-US" dirty="0" smtClean="0"/>
              <a:t>Don’t Blink</a:t>
            </a:r>
            <a:endParaRPr lang="en-US" dirty="0"/>
          </a:p>
        </p:txBody>
      </p:sp>
      <p:sp>
        <p:nvSpPr>
          <p:cNvPr id="2" name="TextBox 1"/>
          <p:cNvSpPr txBox="1"/>
          <p:nvPr/>
        </p:nvSpPr>
        <p:spPr>
          <a:xfrm>
            <a:off x="571500" y="1143000"/>
            <a:ext cx="8191500" cy="1138773"/>
          </a:xfrm>
          <a:prstGeom prst="rect">
            <a:avLst/>
          </a:prstGeom>
          <a:noFill/>
        </p:spPr>
        <p:txBody>
          <a:bodyPr wrap="square" rtlCol="0">
            <a:spAutoFit/>
          </a:bodyPr>
          <a:lstStyle/>
          <a:p>
            <a:pPr algn="ctr">
              <a:spcBef>
                <a:spcPts val="600"/>
              </a:spcBef>
            </a:pPr>
            <a:r>
              <a:rPr lang="en-US" sz="3200" b="1" dirty="0"/>
              <a:t>Verification of High School Graduation </a:t>
            </a:r>
          </a:p>
          <a:p>
            <a:endParaRPr lang="en-US" b="1" i="1" dirty="0" smtClean="0"/>
          </a:p>
          <a:p>
            <a:endParaRPr lang="en-US" b="1" i="1" dirty="0" smtClean="0"/>
          </a:p>
        </p:txBody>
      </p:sp>
      <p:sp>
        <p:nvSpPr>
          <p:cNvPr id="3" name="TextBox 2"/>
          <p:cNvSpPr txBox="1"/>
          <p:nvPr/>
        </p:nvSpPr>
        <p:spPr>
          <a:xfrm>
            <a:off x="457200" y="2258990"/>
            <a:ext cx="8191500" cy="3600986"/>
          </a:xfrm>
          <a:prstGeom prst="rect">
            <a:avLst/>
          </a:prstGeom>
          <a:noFill/>
        </p:spPr>
        <p:txBody>
          <a:bodyPr wrap="square" rtlCol="0">
            <a:spAutoFit/>
          </a:bodyPr>
          <a:lstStyle/>
          <a:p>
            <a:r>
              <a:rPr lang="en-US" sz="2400" dirty="0"/>
              <a:t>A student may self-certify on the FAFSA that he has received a high school diploma or GED or that he has completed secondary school through homeschooling as defined by state law. If a student indicates that he has a diploma or GED, </a:t>
            </a:r>
            <a:r>
              <a:rPr lang="en-US" sz="2400" b="1" i="1" dirty="0"/>
              <a:t>your school isn’t required to ask for a copy</a:t>
            </a:r>
            <a:r>
              <a:rPr lang="en-US" sz="2400" dirty="0"/>
              <a:t> (except as noted below), </a:t>
            </a:r>
            <a:r>
              <a:rPr lang="en-US" sz="2400" b="1" i="1" dirty="0"/>
              <a:t>but if your school requires a diploma for admission, then you must rely on that copy of the diploma or GED and not on the student’s certifica­tion alone. </a:t>
            </a:r>
            <a:endParaRPr lang="en-US" sz="2400" b="1" i="1" dirty="0" smtClean="0"/>
          </a:p>
          <a:p>
            <a:endParaRPr lang="en-US" b="1" i="1" dirty="0"/>
          </a:p>
          <a:p>
            <a:endParaRPr lang="en-US" b="1" i="1" dirty="0" smtClean="0"/>
          </a:p>
        </p:txBody>
      </p:sp>
    </p:spTree>
    <p:extLst>
      <p:ext uri="{BB962C8B-B14F-4D97-AF65-F5344CB8AC3E}">
        <p14:creationId xmlns:p14="http://schemas.microsoft.com/office/powerpoint/2010/main" val="2736131679"/>
      </p:ext>
    </p:extLst>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3" descr="C:\Users\spring\AppData\Local\Microsoft\Windows\Temporary Internet Files\Content.IE5\5KB3CZME\MP900406700[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20782"/>
            <a:ext cx="1143000" cy="761702"/>
          </a:xfrm>
          <a:prstGeom prst="rect">
            <a:avLst/>
          </a:prstGeom>
          <a:noFill/>
          <a:extLst>
            <a:ext uri="{909E8E84-426E-40DD-AFC4-6F175D3DCCD1}">
              <a14:hiddenFill xmlns:a14="http://schemas.microsoft.com/office/drawing/2010/main">
                <a:solidFill>
                  <a:srgbClr val="FFFFFF"/>
                </a:solidFill>
              </a14:hiddenFill>
            </a:ext>
          </a:extLst>
        </p:spPr>
      </p:pic>
      <p:sp>
        <p:nvSpPr>
          <p:cNvPr id="9" name="Title 1"/>
          <p:cNvSpPr txBox="1">
            <a:spLocks/>
          </p:cNvSpPr>
          <p:nvPr/>
        </p:nvSpPr>
        <p:spPr>
          <a:xfrm>
            <a:off x="1295400" y="230189"/>
            <a:ext cx="7467600" cy="510732"/>
          </a:xfrm>
          <a:prstGeom prst="rect">
            <a:avLst/>
          </a:prstGeom>
        </p:spPr>
        <p:txBody>
          <a:bodyPr vert="horz" wrap="square" lIns="0" tIns="0" rIns="0" bIns="0" rtlCol="0" anchor="ctr" anchorCtr="0">
            <a:noAutofit/>
          </a:bodyPr>
          <a:lstStyle>
            <a:lvl1pPr algn="l" defTabSz="914363" rtl="0" eaLnBrk="1" latinLnBrk="0" hangingPunct="1">
              <a:lnSpc>
                <a:spcPct val="90000"/>
              </a:lnSpc>
              <a:spcBef>
                <a:spcPct val="0"/>
              </a:spcBef>
              <a:buNone/>
              <a:defRPr lang="en-US" sz="5400" b="0" kern="1200" cap="none" spc="-15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ea typeface="+mn-ea"/>
                <a:cs typeface="Arial" charset="0"/>
              </a:defRPr>
            </a:lvl1pPr>
          </a:lstStyle>
          <a:p>
            <a:r>
              <a:rPr lang="en-US" dirty="0" smtClean="0"/>
              <a:t>Don’t Blink</a:t>
            </a:r>
            <a:endParaRPr lang="en-US" dirty="0"/>
          </a:p>
        </p:txBody>
      </p:sp>
      <p:sp>
        <p:nvSpPr>
          <p:cNvPr id="2" name="TextBox 1"/>
          <p:cNvSpPr txBox="1"/>
          <p:nvPr/>
        </p:nvSpPr>
        <p:spPr>
          <a:xfrm>
            <a:off x="848206" y="1143000"/>
            <a:ext cx="7609994" cy="584775"/>
          </a:xfrm>
          <a:prstGeom prst="rect">
            <a:avLst/>
          </a:prstGeom>
          <a:noFill/>
        </p:spPr>
        <p:txBody>
          <a:bodyPr wrap="square" rtlCol="0">
            <a:spAutoFit/>
          </a:bodyPr>
          <a:lstStyle/>
          <a:p>
            <a:pPr algn="ctr"/>
            <a:r>
              <a:rPr lang="en-US" sz="3200" b="1" dirty="0" smtClean="0"/>
              <a:t>90/10….and talk of 85/15</a:t>
            </a:r>
            <a:endParaRPr lang="en-US" sz="3200" b="1" dirty="0"/>
          </a:p>
        </p:txBody>
      </p:sp>
      <p:sp>
        <p:nvSpPr>
          <p:cNvPr id="3" name="TextBox 2"/>
          <p:cNvSpPr txBox="1"/>
          <p:nvPr/>
        </p:nvSpPr>
        <p:spPr>
          <a:xfrm>
            <a:off x="228600" y="1945758"/>
            <a:ext cx="8465478" cy="4635243"/>
          </a:xfrm>
          <a:prstGeom prst="rect">
            <a:avLst/>
          </a:prstGeom>
          <a:noFill/>
        </p:spPr>
        <p:txBody>
          <a:bodyPr wrap="square" rtlCol="0">
            <a:spAutoFit/>
          </a:bodyPr>
          <a:lstStyle/>
          <a:p>
            <a:pPr algn="ctr"/>
            <a:r>
              <a:rPr lang="en-US" sz="2400" b="1" dirty="0" smtClean="0"/>
              <a:t>Two consecutive years and you are branded ineligible!</a:t>
            </a:r>
          </a:p>
          <a:p>
            <a:pPr algn="ctr"/>
            <a:r>
              <a:rPr lang="en-US" sz="2400" b="1" dirty="0" smtClean="0"/>
              <a:t>What are some options?</a:t>
            </a:r>
          </a:p>
          <a:p>
            <a:endParaRPr lang="en-US" sz="2400" dirty="0"/>
          </a:p>
          <a:p>
            <a:pPr marL="742950" lvl="1" indent="-285750">
              <a:lnSpc>
                <a:spcPct val="114000"/>
              </a:lnSpc>
              <a:buFont typeface="Arial" pitchFamily="34" charset="0"/>
              <a:buChar char="•"/>
            </a:pPr>
            <a:r>
              <a:rPr lang="en-US" dirty="0" smtClean="0"/>
              <a:t>Purchase a non eligible title IV Schools so that their revenue can be added to yours.</a:t>
            </a:r>
          </a:p>
          <a:p>
            <a:pPr marL="742950" lvl="1" indent="-285750">
              <a:lnSpc>
                <a:spcPct val="114000"/>
              </a:lnSpc>
              <a:buFont typeface="Arial" pitchFamily="34" charset="0"/>
              <a:buChar char="•"/>
            </a:pPr>
            <a:r>
              <a:rPr lang="en-US" dirty="0" smtClean="0"/>
              <a:t>Partnering with extern sites – you pay them to accept your students and they contribute to the students tuition expense.</a:t>
            </a:r>
          </a:p>
          <a:p>
            <a:pPr marL="742950" lvl="1" indent="-285750">
              <a:lnSpc>
                <a:spcPct val="114000"/>
              </a:lnSpc>
              <a:buFont typeface="Arial" pitchFamily="34" charset="0"/>
              <a:buChar char="•"/>
            </a:pPr>
            <a:r>
              <a:rPr lang="en-US" dirty="0" smtClean="0"/>
              <a:t>Partner with Employers for tuition assistance in continuing education opportunities.</a:t>
            </a:r>
          </a:p>
          <a:p>
            <a:pPr marL="742950" lvl="1" indent="-285750">
              <a:lnSpc>
                <a:spcPct val="114000"/>
              </a:lnSpc>
              <a:buFont typeface="Arial" pitchFamily="34" charset="0"/>
              <a:buChar char="•"/>
            </a:pPr>
            <a:r>
              <a:rPr lang="en-US" dirty="0" smtClean="0"/>
              <a:t>Offer short programs or seminars to increase non title IV revenue.   </a:t>
            </a:r>
          </a:p>
          <a:p>
            <a:pPr marL="742950" lvl="1" indent="-285750">
              <a:lnSpc>
                <a:spcPct val="114000"/>
              </a:lnSpc>
              <a:buFont typeface="Arial" pitchFamily="34" charset="0"/>
              <a:buChar char="•"/>
            </a:pPr>
            <a:r>
              <a:rPr lang="en-US" dirty="0" smtClean="0"/>
              <a:t>Hold your deposits of Title IV towards the end of the year </a:t>
            </a:r>
            <a:r>
              <a:rPr lang="en-US" b="1" i="1" dirty="0" smtClean="0"/>
              <a:t>knowing  at minimum </a:t>
            </a:r>
            <a:r>
              <a:rPr lang="en-US" dirty="0" smtClean="0"/>
              <a:t>you will be violating cash management regulations.</a:t>
            </a:r>
          </a:p>
          <a:p>
            <a:pPr marL="742950" lvl="1" indent="-285750">
              <a:lnSpc>
                <a:spcPct val="114000"/>
              </a:lnSpc>
              <a:buFont typeface="Arial" pitchFamily="34" charset="0"/>
              <a:buChar char="•"/>
            </a:pPr>
            <a:r>
              <a:rPr lang="en-US" dirty="0" smtClean="0"/>
              <a:t>Scholarships….we haven’t heard of any that are school based that pass the test.</a:t>
            </a:r>
          </a:p>
          <a:p>
            <a:endParaRPr lang="en-US" dirty="0" smtClean="0"/>
          </a:p>
        </p:txBody>
      </p:sp>
    </p:spTree>
    <p:extLst>
      <p:ext uri="{BB962C8B-B14F-4D97-AF65-F5344CB8AC3E}">
        <p14:creationId xmlns:p14="http://schemas.microsoft.com/office/powerpoint/2010/main" val="1172404411"/>
      </p:ext>
    </p:extLst>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3" descr="C:\Users\spring\AppData\Local\Microsoft\Windows\Temporary Internet Files\Content.IE5\5KB3CZME\MP900406700[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20782"/>
            <a:ext cx="1143000" cy="761702"/>
          </a:xfrm>
          <a:prstGeom prst="rect">
            <a:avLst/>
          </a:prstGeom>
          <a:noFill/>
          <a:extLst>
            <a:ext uri="{909E8E84-426E-40DD-AFC4-6F175D3DCCD1}">
              <a14:hiddenFill xmlns:a14="http://schemas.microsoft.com/office/drawing/2010/main">
                <a:solidFill>
                  <a:srgbClr val="FFFFFF"/>
                </a:solidFill>
              </a14:hiddenFill>
            </a:ext>
          </a:extLst>
        </p:spPr>
      </p:pic>
      <p:sp>
        <p:nvSpPr>
          <p:cNvPr id="9" name="Title 1"/>
          <p:cNvSpPr txBox="1">
            <a:spLocks/>
          </p:cNvSpPr>
          <p:nvPr/>
        </p:nvSpPr>
        <p:spPr>
          <a:xfrm>
            <a:off x="1295400" y="230189"/>
            <a:ext cx="7467600" cy="510732"/>
          </a:xfrm>
          <a:prstGeom prst="rect">
            <a:avLst/>
          </a:prstGeom>
        </p:spPr>
        <p:txBody>
          <a:bodyPr vert="horz" wrap="square" lIns="0" tIns="0" rIns="0" bIns="0" rtlCol="0" anchor="ctr" anchorCtr="0">
            <a:noAutofit/>
          </a:bodyPr>
          <a:lstStyle>
            <a:lvl1pPr algn="l" defTabSz="914363" rtl="0" eaLnBrk="1" latinLnBrk="0" hangingPunct="1">
              <a:lnSpc>
                <a:spcPct val="90000"/>
              </a:lnSpc>
              <a:spcBef>
                <a:spcPct val="0"/>
              </a:spcBef>
              <a:buNone/>
              <a:defRPr lang="en-US" sz="5400" b="0" kern="1200" cap="none" spc="-15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ea typeface="+mn-ea"/>
                <a:cs typeface="Arial" charset="0"/>
              </a:defRPr>
            </a:lvl1pPr>
          </a:lstStyle>
          <a:p>
            <a:r>
              <a:rPr lang="en-US" dirty="0" smtClean="0"/>
              <a:t>Don’t Blink</a:t>
            </a:r>
            <a:endParaRPr lang="en-US" dirty="0"/>
          </a:p>
        </p:txBody>
      </p:sp>
      <p:sp>
        <p:nvSpPr>
          <p:cNvPr id="2" name="TextBox 1"/>
          <p:cNvSpPr txBox="1"/>
          <p:nvPr/>
        </p:nvSpPr>
        <p:spPr>
          <a:xfrm>
            <a:off x="603345" y="1828800"/>
            <a:ext cx="8068672" cy="4555093"/>
          </a:xfrm>
          <a:prstGeom prst="rect">
            <a:avLst/>
          </a:prstGeom>
          <a:noFill/>
        </p:spPr>
        <p:txBody>
          <a:bodyPr wrap="square" rtlCol="0">
            <a:spAutoFit/>
          </a:bodyPr>
          <a:lstStyle/>
          <a:p>
            <a:r>
              <a:rPr lang="en-US" sz="2000" b="1" i="1" dirty="0" smtClean="0"/>
              <a:t>Credit hour (</a:t>
            </a:r>
            <a:r>
              <a:rPr lang="en-US" sz="2000" b="1" dirty="0" smtClean="0"/>
              <a:t>600.2</a:t>
            </a:r>
            <a:r>
              <a:rPr lang="en-US" b="1" dirty="0" smtClean="0"/>
              <a:t>)</a:t>
            </a:r>
            <a:r>
              <a:rPr lang="en-US" i="1" dirty="0" smtClean="0"/>
              <a:t>: </a:t>
            </a:r>
            <a:r>
              <a:rPr lang="en-US" dirty="0"/>
              <a:t>Except as provided in </a:t>
            </a:r>
            <a:r>
              <a:rPr lang="en-US" dirty="0" smtClean="0"/>
              <a:t>34 CFR </a:t>
            </a:r>
            <a:r>
              <a:rPr lang="en-US" dirty="0"/>
              <a:t>668.8(k) and (l), a credit hour is </a:t>
            </a:r>
            <a:r>
              <a:rPr lang="en-US" dirty="0" smtClean="0"/>
              <a:t>an amount </a:t>
            </a:r>
            <a:r>
              <a:rPr lang="en-US" dirty="0"/>
              <a:t>of work represented in </a:t>
            </a:r>
            <a:r>
              <a:rPr lang="en-US" dirty="0" smtClean="0"/>
              <a:t>intended learning </a:t>
            </a:r>
            <a:r>
              <a:rPr lang="en-US" dirty="0"/>
              <a:t>outcomes and verified by</a:t>
            </a:r>
          </a:p>
          <a:p>
            <a:r>
              <a:rPr lang="en-US" dirty="0"/>
              <a:t>evidence of student achievement that </a:t>
            </a:r>
            <a:r>
              <a:rPr lang="en-US" dirty="0" smtClean="0"/>
              <a:t>is an </a:t>
            </a:r>
            <a:r>
              <a:rPr lang="en-US" dirty="0"/>
              <a:t>institutionally established</a:t>
            </a:r>
          </a:p>
          <a:p>
            <a:r>
              <a:rPr lang="en-US" dirty="0"/>
              <a:t>equivalency that </a:t>
            </a:r>
            <a:r>
              <a:rPr lang="en-US" dirty="0" smtClean="0"/>
              <a:t>reasonably approximates </a:t>
            </a:r>
            <a:r>
              <a:rPr lang="en-US" dirty="0"/>
              <a:t>not less than</a:t>
            </a:r>
            <a:r>
              <a:rPr lang="en-US" dirty="0" smtClean="0"/>
              <a:t>—</a:t>
            </a:r>
          </a:p>
          <a:p>
            <a:endParaRPr lang="en-US" dirty="0"/>
          </a:p>
          <a:p>
            <a:r>
              <a:rPr lang="en-US" dirty="0" smtClean="0"/>
              <a:t>	(</a:t>
            </a:r>
            <a:r>
              <a:rPr lang="en-US" dirty="0"/>
              <a:t>1) One hour of classroom or </a:t>
            </a:r>
            <a:r>
              <a:rPr lang="en-US" dirty="0" smtClean="0"/>
              <a:t>direct faculty </a:t>
            </a:r>
            <a:r>
              <a:rPr lang="en-US" dirty="0"/>
              <a:t>instruction and a minimum of</a:t>
            </a:r>
          </a:p>
          <a:p>
            <a:r>
              <a:rPr lang="en-US" dirty="0" smtClean="0"/>
              <a:t>	two </a:t>
            </a:r>
            <a:r>
              <a:rPr lang="en-US" dirty="0"/>
              <a:t>hours of out of class student </a:t>
            </a:r>
            <a:r>
              <a:rPr lang="en-US" dirty="0" smtClean="0"/>
              <a:t>work each </a:t>
            </a:r>
            <a:r>
              <a:rPr lang="en-US" dirty="0"/>
              <a:t>week for approximately </a:t>
            </a:r>
            <a:r>
              <a:rPr lang="en-US" dirty="0" smtClean="0"/>
              <a:t>	fifteen weeks </a:t>
            </a:r>
            <a:r>
              <a:rPr lang="en-US" dirty="0"/>
              <a:t>for one semester or trimester </a:t>
            </a:r>
            <a:r>
              <a:rPr lang="en-US" dirty="0" smtClean="0"/>
              <a:t>hour of </a:t>
            </a:r>
            <a:r>
              <a:rPr lang="en-US" dirty="0"/>
              <a:t>credit, or ten to </a:t>
            </a:r>
            <a:r>
              <a:rPr lang="en-US" dirty="0" smtClean="0"/>
              <a:t>	twelve </a:t>
            </a:r>
            <a:r>
              <a:rPr lang="en-US" dirty="0"/>
              <a:t>weeks </a:t>
            </a:r>
            <a:r>
              <a:rPr lang="en-US" dirty="0" smtClean="0"/>
              <a:t>for one quarter </a:t>
            </a:r>
            <a:r>
              <a:rPr lang="en-US" dirty="0"/>
              <a:t>hour of credit, or the </a:t>
            </a:r>
            <a:r>
              <a:rPr lang="en-US" dirty="0" smtClean="0"/>
              <a:t>equivalent amount </a:t>
            </a:r>
            <a:r>
              <a:rPr lang="en-US" dirty="0"/>
              <a:t>of </a:t>
            </a:r>
            <a:r>
              <a:rPr lang="en-US" dirty="0" smtClean="0"/>
              <a:t>	work </a:t>
            </a:r>
            <a:r>
              <a:rPr lang="en-US" dirty="0"/>
              <a:t>over a </a:t>
            </a:r>
            <a:r>
              <a:rPr lang="en-US" dirty="0" smtClean="0"/>
              <a:t>different amount of </a:t>
            </a:r>
            <a:r>
              <a:rPr lang="en-US" dirty="0"/>
              <a:t>time; </a:t>
            </a:r>
            <a:r>
              <a:rPr lang="en-US" dirty="0" smtClean="0"/>
              <a:t>or</a:t>
            </a:r>
          </a:p>
          <a:p>
            <a:endParaRPr lang="en-US" dirty="0"/>
          </a:p>
          <a:p>
            <a:r>
              <a:rPr lang="en-US" dirty="0" smtClean="0"/>
              <a:t>	(</a:t>
            </a:r>
            <a:r>
              <a:rPr lang="en-US" dirty="0"/>
              <a:t>2) At least an equivalent amount </a:t>
            </a:r>
            <a:r>
              <a:rPr lang="en-US" dirty="0" smtClean="0"/>
              <a:t>of work </a:t>
            </a:r>
            <a:r>
              <a:rPr lang="en-US" dirty="0"/>
              <a:t>as required in paragraph (1) of </a:t>
            </a:r>
            <a:r>
              <a:rPr lang="en-US" dirty="0" smtClean="0"/>
              <a:t>	this definition </a:t>
            </a:r>
            <a:r>
              <a:rPr lang="en-US" dirty="0"/>
              <a:t>for other academic </a:t>
            </a:r>
            <a:r>
              <a:rPr lang="en-US" dirty="0" smtClean="0"/>
              <a:t>activities as </a:t>
            </a:r>
            <a:r>
              <a:rPr lang="en-US" dirty="0"/>
              <a:t>established by the </a:t>
            </a:r>
            <a:r>
              <a:rPr lang="en-US" dirty="0" smtClean="0"/>
              <a:t>	institution including </a:t>
            </a:r>
            <a:r>
              <a:rPr lang="en-US" dirty="0"/>
              <a:t>laboratory work, internships</a:t>
            </a:r>
            <a:r>
              <a:rPr lang="en-US" dirty="0" smtClean="0"/>
              <a:t>, practical, </a:t>
            </a:r>
            <a:r>
              <a:rPr lang="en-US" dirty="0"/>
              <a:t>studio work, </a:t>
            </a:r>
            <a:r>
              <a:rPr lang="en-US" dirty="0" smtClean="0"/>
              <a:t>	and other academic </a:t>
            </a:r>
            <a:r>
              <a:rPr lang="en-US" dirty="0"/>
              <a:t>work leading to the award </a:t>
            </a:r>
            <a:r>
              <a:rPr lang="en-US" dirty="0" smtClean="0"/>
              <a:t>of credit </a:t>
            </a:r>
            <a:r>
              <a:rPr lang="en-US" dirty="0"/>
              <a:t>hours.</a:t>
            </a:r>
          </a:p>
          <a:p>
            <a:endParaRPr lang="en-US" dirty="0"/>
          </a:p>
        </p:txBody>
      </p:sp>
      <p:sp>
        <p:nvSpPr>
          <p:cNvPr id="3" name="TextBox 2"/>
          <p:cNvSpPr txBox="1"/>
          <p:nvPr/>
        </p:nvSpPr>
        <p:spPr>
          <a:xfrm>
            <a:off x="571500" y="1066800"/>
            <a:ext cx="8068672" cy="584775"/>
          </a:xfrm>
          <a:prstGeom prst="rect">
            <a:avLst/>
          </a:prstGeom>
          <a:noFill/>
        </p:spPr>
        <p:txBody>
          <a:bodyPr wrap="square" rtlCol="0">
            <a:spAutoFit/>
          </a:bodyPr>
          <a:lstStyle/>
          <a:p>
            <a:r>
              <a:rPr lang="en-US" sz="3200" b="1" dirty="0"/>
              <a:t>Definition of Credit Hour</a:t>
            </a:r>
            <a:endParaRPr lang="en-US" sz="3200" dirty="0"/>
          </a:p>
        </p:txBody>
      </p:sp>
    </p:spTree>
    <p:extLst>
      <p:ext uri="{BB962C8B-B14F-4D97-AF65-F5344CB8AC3E}">
        <p14:creationId xmlns:p14="http://schemas.microsoft.com/office/powerpoint/2010/main" val="1576394770"/>
      </p:ext>
    </p:extLst>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1_White Template with magenta-blue Segoe">
  <a:themeElements>
    <a:clrScheme name="White - blue accents template template">
      <a:dk1>
        <a:srgbClr val="000000"/>
      </a:dk1>
      <a:lt1>
        <a:srgbClr val="FFFFFF"/>
      </a:lt1>
      <a:dk2>
        <a:srgbClr val="1D4775"/>
      </a:dk2>
      <a:lt2>
        <a:srgbClr val="FEF194"/>
      </a:lt2>
      <a:accent1>
        <a:srgbClr val="FFC000"/>
      </a:accent1>
      <a:accent2>
        <a:srgbClr val="3497AE"/>
      </a:accent2>
      <a:accent3>
        <a:srgbClr val="DF8045"/>
      </a:accent3>
      <a:accent4>
        <a:srgbClr val="7DCC2E"/>
      </a:accent4>
      <a:accent5>
        <a:srgbClr val="FF9929"/>
      </a:accent5>
      <a:accent6>
        <a:srgbClr val="A061C3"/>
      </a:accent6>
      <a:hlink>
        <a:srgbClr val="1D4775"/>
      </a:hlink>
      <a:folHlink>
        <a:srgbClr val="1D4775"/>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chemeClr val="tx1"/>
            </a:solidFill>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4C9C993E-98BE-4E44-9417-25459555036A}">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1_White Template with magenta-blue Segoe</Template>
  <TotalTime>5196</TotalTime>
  <Words>2398</Words>
  <Application>Microsoft Office PowerPoint</Application>
  <PresentationFormat>On-screen Show (4:3)</PresentationFormat>
  <Paragraphs>211</Paragraphs>
  <Slides>16</Slides>
  <Notes>13</Notes>
  <HiddenSlides>0</HiddenSlides>
  <MMClips>0</MMClips>
  <ScaleCrop>false</ScaleCrop>
  <HeadingPairs>
    <vt:vector size="4" baseType="variant">
      <vt:variant>
        <vt:lpstr>Theme</vt:lpstr>
      </vt:variant>
      <vt:variant>
        <vt:i4>2</vt:i4>
      </vt:variant>
      <vt:variant>
        <vt:lpstr>Slide Titles</vt:lpstr>
      </vt:variant>
      <vt:variant>
        <vt:i4>16</vt:i4>
      </vt:variant>
    </vt:vector>
  </HeadingPairs>
  <TitlesOfParts>
    <vt:vector size="18" baseType="lpstr">
      <vt:lpstr>1_White Template with magenta-blue Segoe</vt:lpstr>
      <vt:lpstr>White with Courier font for code slides</vt:lpstr>
      <vt:lpstr>Don’t Blink: Keeping your Eye on Regulatory Changes that Impact your Institution, Students, and Bottom Line</vt:lpstr>
      <vt:lpstr>Session Agenda</vt:lpstr>
      <vt:lpstr>Don’t Blink</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Presentation</dc:title>
  <dc:creator>spring</dc:creator>
  <cp:lastModifiedBy>Jamie</cp:lastModifiedBy>
  <cp:revision>100</cp:revision>
  <cp:lastPrinted>2012-08-21T08:11:51Z</cp:lastPrinted>
  <dcterms:created xsi:type="dcterms:W3CDTF">2012-04-28T18:06:06Z</dcterms:created>
  <dcterms:modified xsi:type="dcterms:W3CDTF">2012-08-21T08:38:14Z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TC102867879990</vt:lpwstr>
  </property>
</Properties>
</file>